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5" r:id="rId10"/>
    <p:sldId id="267" r:id="rId11"/>
    <p:sldId id="266" r:id="rId12"/>
  </p:sldIdLst>
  <p:sldSz cx="9144000" cy="6858000" type="screen4x3"/>
  <p:notesSz cx="6797675" cy="9926638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000000"/>
    <a:srgbClr val="336699"/>
    <a:srgbClr val="1F3F5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408" y="15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3AA5F3-A3BA-4ACD-BE63-0765AA2006CE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39921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noProof="0" smtClean="0"/>
              <a:t>Haga clic para modificar el estilo de texto del patrón</a:t>
            </a:r>
          </a:p>
          <a:p>
            <a:pPr lvl="1"/>
            <a:r>
              <a:rPr lang="ca-ES" noProof="0" smtClean="0"/>
              <a:t>Segundo nivel</a:t>
            </a:r>
          </a:p>
          <a:p>
            <a:pPr lvl="2"/>
            <a:r>
              <a:rPr lang="ca-ES" noProof="0" smtClean="0"/>
              <a:t>Tercer nivel</a:t>
            </a:r>
          </a:p>
          <a:p>
            <a:pPr lvl="3"/>
            <a:r>
              <a:rPr lang="ca-ES" noProof="0" smtClean="0"/>
              <a:t>Cuarto nivel</a:t>
            </a:r>
          </a:p>
          <a:p>
            <a:pPr lvl="4"/>
            <a:r>
              <a:rPr lang="ca-ES" noProof="0" smtClean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CE8358-3210-4E92-BDDB-3BC56E076774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788339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739E4C-F1DC-4BAE-B6BE-9A30DC4068D7}" type="slidenum">
              <a:rPr lang="ca-ES" smtClean="0"/>
              <a:pPr/>
              <a:t>1</a:t>
            </a:fld>
            <a:endParaRPr lang="ca-E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160E90-918B-4C92-A009-1B1A0D3407AD}" type="slidenum">
              <a:rPr lang="ca-ES" smtClean="0"/>
              <a:pPr/>
              <a:t>11</a:t>
            </a:fld>
            <a:endParaRPr lang="ca-E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4BF4A5-CBE5-4101-8927-D431A8578179}" type="slidenum">
              <a:rPr lang="ca-ES" smtClean="0"/>
              <a:pPr/>
              <a:t>2</a:t>
            </a:fld>
            <a:endParaRPr lang="ca-E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83914B-0A99-4BE0-981E-87D0B908815E}" type="slidenum">
              <a:rPr lang="ca-ES" smtClean="0"/>
              <a:pPr/>
              <a:t>3</a:t>
            </a:fld>
            <a:endParaRPr lang="ca-E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D2B9B7-9F30-44F4-89AE-92E164414A95}" type="slidenum">
              <a:rPr lang="ca-ES" smtClean="0"/>
              <a:pPr/>
              <a:t>4</a:t>
            </a:fld>
            <a:endParaRPr lang="ca-E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B7488B-0EF4-4DC3-AEF9-CF82F6541108}" type="slidenum">
              <a:rPr lang="ca-ES" smtClean="0"/>
              <a:pPr/>
              <a:t>5</a:t>
            </a:fld>
            <a:endParaRPr lang="ca-E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43DFA8-3EC2-4F98-9D83-B6B59BB26D43}" type="slidenum">
              <a:rPr lang="ca-ES" smtClean="0"/>
              <a:pPr/>
              <a:t>6</a:t>
            </a:fld>
            <a:endParaRPr lang="ca-E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13E4D9-FBCF-46E3-9493-B2E7549EEC10}" type="slidenum">
              <a:rPr lang="ca-ES" smtClean="0"/>
              <a:pPr/>
              <a:t>7</a:t>
            </a:fld>
            <a:endParaRPr lang="ca-E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4F007E-5B31-44BD-AB52-310D9F264769}" type="slidenum">
              <a:rPr lang="ca-ES" smtClean="0"/>
              <a:pPr/>
              <a:t>8</a:t>
            </a:fld>
            <a:endParaRPr lang="ca-E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2B7FF1-C610-4629-8A31-49B3A5D5B490}" type="slidenum">
              <a:rPr lang="ca-ES" smtClean="0"/>
              <a:pPr/>
              <a:t>9</a:t>
            </a:fld>
            <a:endParaRPr lang="ca-E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1" lang="es-E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1" lang="es-E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4096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097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9CC97028-6907-4B30-9C67-3B392177BBB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433E6-9090-4D52-B6EA-F3FE0EE2941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A3CF8-4EDD-4B2F-B66F-7B3E23ED2DB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CB818-3789-4542-B9A7-249EA88ABC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90C2A-F53B-4F3C-8ABB-7341A401830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45D51-E16F-4C0B-9AD8-A8659A384CA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121F2-923F-444B-9E9C-1AB0F788030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0C910-80C9-4F1C-AD13-3954B9CBF00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A334C-9FF8-4ACA-9021-01748EAB740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DF25A-BC86-47E1-9136-64462AD7F9E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3C455-042A-4AA5-83F0-C82670D603D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wrap="none"/>
              <a:lstStyle/>
              <a:p>
                <a:endParaRPr lang="es-E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399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99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12557DE-A70C-49E7-92E7-17C7B60AB5C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ransition spd="med">
    <p:fade thruBlk="1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a-ES" sz="6000" smtClean="0"/>
              <a:t>Projecte de recerca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16463" y="2205038"/>
            <a:ext cx="3743325" cy="719137"/>
          </a:xfrm>
        </p:spPr>
        <p:txBody>
          <a:bodyPr/>
          <a:lstStyle/>
          <a:p>
            <a:pPr algn="r" eaLnBrk="1" hangingPunct="1"/>
            <a:r>
              <a:rPr lang="ca-ES" sz="4000" b="1" smtClean="0">
                <a:solidFill>
                  <a:srgbClr val="C0C0C0"/>
                </a:solidFill>
                <a:latin typeface="Arial Black" pitchFamily="34" charset="0"/>
              </a:rPr>
              <a:t>4t ESO</a:t>
            </a:r>
          </a:p>
        </p:txBody>
      </p:sp>
      <p:pic>
        <p:nvPicPr>
          <p:cNvPr id="3076" name="Picture 4" descr="logo només lletres color sobre blan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5300663"/>
            <a:ext cx="2663825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>
          <a:xfrm>
            <a:off x="900113" y="1125538"/>
            <a:ext cx="8064500" cy="725487"/>
          </a:xfrm>
        </p:spPr>
        <p:txBody>
          <a:bodyPr/>
          <a:lstStyle/>
          <a:p>
            <a:pPr eaLnBrk="1" hangingPunct="1"/>
            <a:r>
              <a:rPr lang="ca-ES" smtClean="0"/>
              <a:t>Preparació del PowerPoint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a-ES" sz="2000" smtClean="0"/>
              <a:t>Prioritzeu </a:t>
            </a:r>
            <a:r>
              <a:rPr lang="ca-ES" sz="2000" b="1" smtClean="0"/>
              <a:t>el vostre treball</a:t>
            </a:r>
            <a:r>
              <a:rPr lang="ca-ES" sz="2000" smtClean="0"/>
              <a:t> per sobre de la informació que hagueu pogut trobar.</a:t>
            </a:r>
          </a:p>
          <a:p>
            <a:pPr eaLnBrk="1" hangingPunct="1">
              <a:lnSpc>
                <a:spcPct val="90000"/>
              </a:lnSpc>
            </a:pPr>
            <a:r>
              <a:rPr lang="ca-ES" sz="2000" smtClean="0"/>
              <a:t>Diapositives </a:t>
            </a:r>
            <a:r>
              <a:rPr lang="ca-ES" sz="2000" b="1" smtClean="0"/>
              <a:t>sense massa text</a:t>
            </a:r>
            <a:r>
              <a:rPr lang="ca-ES" sz="2000" smtClean="0"/>
              <a:t>. No les heu de llegir. Només han de servir com a guió de la vostra exposició.</a:t>
            </a:r>
          </a:p>
          <a:p>
            <a:pPr eaLnBrk="1" hangingPunct="1">
              <a:lnSpc>
                <a:spcPct val="90000"/>
              </a:lnSpc>
            </a:pPr>
            <a:r>
              <a:rPr lang="ca-ES" sz="2000" smtClean="0"/>
              <a:t>Convé que deixeu una o diverses diapositives per mostrar els </a:t>
            </a:r>
            <a:r>
              <a:rPr lang="ca-ES" sz="2000" b="1" smtClean="0"/>
              <a:t>gràfics</a:t>
            </a:r>
            <a:r>
              <a:rPr lang="ca-ES" sz="2000" smtClean="0"/>
              <a:t> dels resultats obtinguts amb les enquestes (en cas d’haver-hi).</a:t>
            </a:r>
          </a:p>
          <a:p>
            <a:pPr eaLnBrk="1" hangingPunct="1">
              <a:lnSpc>
                <a:spcPct val="90000"/>
              </a:lnSpc>
            </a:pPr>
            <a:r>
              <a:rPr lang="ca-ES" sz="2000" smtClean="0"/>
              <a:t>Mostrareu també l’enquesta i sobretot les raons de perquè s’han fet les qüestions relacionades i què es pretén obtenir amb aquestes preguntes. </a:t>
            </a:r>
          </a:p>
          <a:p>
            <a:pPr eaLnBrk="1" hangingPunct="1">
              <a:lnSpc>
                <a:spcPct val="90000"/>
              </a:lnSpc>
            </a:pPr>
            <a:r>
              <a:rPr lang="ca-ES" sz="2000" b="1" smtClean="0"/>
              <a:t>L’ordre d’exposició</a:t>
            </a:r>
            <a:r>
              <a:rPr lang="ca-ES" sz="2000" smtClean="0"/>
              <a:t> serà molt important per mantenir una bona coherència en la presentació del treball.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a-ES" smtClean="0"/>
              <a:t> Dubtes i preguntes</a:t>
            </a:r>
          </a:p>
        </p:txBody>
      </p:sp>
      <p:pic>
        <p:nvPicPr>
          <p:cNvPr id="13315" name="Picture 5" descr="question-mark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059113" y="2636838"/>
            <a:ext cx="3724275" cy="3724275"/>
          </a:xfr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a-ES" smtClean="0"/>
              <a:t>Fonaments del projecte de recerca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a-ES" sz="2000" smtClean="0"/>
              <a:t>El treball de recerca consisteix en un conjunt d’activitats per a estudiar uns fets, uns fenòmens, unes persones, unes teories o uns objectes, ben delimitats, amb aspectes poc explorats o no gaire coneguts, amb l’objectiu d’aclarir-los i d’obtenir-ne algun coneixement nou.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a-E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a-ES" sz="2000" smtClean="0"/>
              <a:t>Amb aquestes activitats:</a:t>
            </a:r>
          </a:p>
          <a:p>
            <a:pPr eaLnBrk="1" hangingPunct="1">
              <a:lnSpc>
                <a:spcPct val="80000"/>
              </a:lnSpc>
            </a:pPr>
            <a:r>
              <a:rPr lang="ca-ES" sz="2000" smtClean="0"/>
              <a:t>Observem, experimentem i recollim informació</a:t>
            </a:r>
          </a:p>
          <a:p>
            <a:pPr eaLnBrk="1" hangingPunct="1">
              <a:lnSpc>
                <a:spcPct val="80000"/>
              </a:lnSpc>
            </a:pPr>
            <a:r>
              <a:rPr lang="ca-ES" sz="2000" smtClean="0"/>
              <a:t>Organitzem les observacions i les informacions</a:t>
            </a:r>
          </a:p>
          <a:p>
            <a:pPr eaLnBrk="1" hangingPunct="1">
              <a:lnSpc>
                <a:spcPct val="80000"/>
              </a:lnSpc>
            </a:pPr>
            <a:r>
              <a:rPr lang="ca-ES" sz="2000" smtClean="0"/>
              <a:t>Busquem possibles relacions i n’estudiem les causes</a:t>
            </a:r>
          </a:p>
          <a:p>
            <a:pPr eaLnBrk="1" hangingPunct="1">
              <a:lnSpc>
                <a:spcPct val="80000"/>
              </a:lnSpc>
            </a:pPr>
            <a:r>
              <a:rPr lang="ca-ES" sz="2000" smtClean="0"/>
              <a:t>Ens servim de la pròpia experiència i de lectures</a:t>
            </a:r>
          </a:p>
          <a:p>
            <a:pPr eaLnBrk="1" hangingPunct="1">
              <a:lnSpc>
                <a:spcPct val="80000"/>
              </a:lnSpc>
            </a:pPr>
            <a:r>
              <a:rPr lang="ca-ES" sz="2000" smtClean="0"/>
              <a:t>Comuniquem els resultats mitjançant una memòria escrita i una exposició oral.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632700" cy="719137"/>
          </a:xfrm>
        </p:spPr>
        <p:txBody>
          <a:bodyPr/>
          <a:lstStyle/>
          <a:p>
            <a:pPr algn="r" eaLnBrk="1" hangingPunct="1"/>
            <a:r>
              <a:rPr lang="ca-ES" smtClean="0"/>
              <a:t>Calendari</a:t>
            </a:r>
          </a:p>
        </p:txBody>
      </p:sp>
      <p:sp>
        <p:nvSpPr>
          <p:cNvPr id="5123" name="3 Marcador de contenido"/>
          <p:cNvSpPr>
            <a:spLocks noGrp="1"/>
          </p:cNvSpPr>
          <p:nvPr>
            <p:ph idx="1"/>
          </p:nvPr>
        </p:nvSpPr>
        <p:spPr>
          <a:xfrm>
            <a:off x="838200" y="2362200"/>
            <a:ext cx="7910513" cy="4306888"/>
          </a:xfrm>
        </p:spPr>
        <p:txBody>
          <a:bodyPr/>
          <a:lstStyle/>
          <a:p>
            <a:pPr algn="just"/>
            <a:r>
              <a:rPr lang="es-ES" dirty="0" err="1" smtClean="0"/>
              <a:t>Presentació</a:t>
            </a:r>
            <a:r>
              <a:rPr lang="es-ES" dirty="0" smtClean="0"/>
              <a:t> </a:t>
            </a:r>
            <a:r>
              <a:rPr lang="es-ES" dirty="0" err="1" smtClean="0"/>
              <a:t>projecte</a:t>
            </a:r>
            <a:r>
              <a:rPr lang="es-ES" dirty="0" smtClean="0"/>
              <a:t> recerca. </a:t>
            </a:r>
            <a:r>
              <a:rPr lang="es-ES" dirty="0" smtClean="0"/>
              <a:t>(</a:t>
            </a:r>
            <a:r>
              <a:rPr lang="es-ES" dirty="0" smtClean="0"/>
              <a:t>del 31 de </a:t>
            </a:r>
            <a:r>
              <a:rPr lang="es-ES" dirty="0" err="1" smtClean="0"/>
              <a:t>gener</a:t>
            </a:r>
            <a:r>
              <a:rPr lang="es-ES" dirty="0" smtClean="0"/>
              <a:t> al 7 de </a:t>
            </a:r>
            <a:r>
              <a:rPr lang="es-ES" dirty="0" err="1" smtClean="0"/>
              <a:t>febrer</a:t>
            </a:r>
            <a:r>
              <a:rPr lang="es-ES" dirty="0" smtClean="0"/>
              <a:t>)</a:t>
            </a:r>
            <a:endParaRPr lang="es-ES" dirty="0" smtClean="0"/>
          </a:p>
          <a:p>
            <a:pPr algn="just"/>
            <a:r>
              <a:rPr lang="es-ES" dirty="0" err="1" smtClean="0"/>
              <a:t>Tria</a:t>
            </a:r>
            <a:r>
              <a:rPr lang="es-ES" dirty="0" smtClean="0"/>
              <a:t> del tema </a:t>
            </a:r>
            <a:r>
              <a:rPr lang="es-ES" dirty="0" smtClean="0"/>
              <a:t>.(</a:t>
            </a:r>
            <a:r>
              <a:rPr lang="es-ES" dirty="0" smtClean="0"/>
              <a:t>del 14 al 28 de </a:t>
            </a:r>
            <a:r>
              <a:rPr lang="es-ES" dirty="0" err="1" smtClean="0"/>
              <a:t>febrer</a:t>
            </a:r>
            <a:r>
              <a:rPr lang="es-ES" dirty="0" smtClean="0"/>
              <a:t>)</a:t>
            </a:r>
            <a:endParaRPr lang="es-ES" dirty="0" smtClean="0"/>
          </a:p>
          <a:p>
            <a:r>
              <a:rPr lang="es-ES" dirty="0" err="1" smtClean="0"/>
              <a:t>Assignacions</a:t>
            </a:r>
            <a:r>
              <a:rPr lang="es-ES" dirty="0" smtClean="0"/>
              <a:t> ( </a:t>
            </a:r>
            <a:r>
              <a:rPr lang="es-ES" dirty="0" err="1" smtClean="0"/>
              <a:t>abans</a:t>
            </a:r>
            <a:r>
              <a:rPr lang="es-ES" dirty="0" smtClean="0"/>
              <a:t> del 8 </a:t>
            </a:r>
            <a:r>
              <a:rPr lang="es-ES" dirty="0" smtClean="0"/>
              <a:t>de </a:t>
            </a:r>
            <a:r>
              <a:rPr lang="es-ES" dirty="0" err="1" smtClean="0"/>
              <a:t>març</a:t>
            </a:r>
            <a:r>
              <a:rPr lang="es-ES" dirty="0" smtClean="0"/>
              <a:t>)</a:t>
            </a:r>
          </a:p>
          <a:p>
            <a:r>
              <a:rPr lang="es-ES" dirty="0" err="1" smtClean="0"/>
              <a:t>Planificació</a:t>
            </a:r>
            <a:r>
              <a:rPr lang="es-ES" dirty="0" smtClean="0"/>
              <a:t> de la </a:t>
            </a:r>
            <a:r>
              <a:rPr lang="es-ES" dirty="0" smtClean="0"/>
              <a:t>recerca(</a:t>
            </a:r>
            <a:r>
              <a:rPr lang="es-ES" dirty="0" err="1" smtClean="0"/>
              <a:t>Març</a:t>
            </a:r>
            <a:r>
              <a:rPr lang="es-ES" dirty="0" smtClean="0"/>
              <a:t>, Abril </a:t>
            </a:r>
            <a:r>
              <a:rPr lang="es-ES" dirty="0" smtClean="0"/>
              <a:t>i </a:t>
            </a:r>
            <a:r>
              <a:rPr lang="es-ES" dirty="0" err="1" smtClean="0"/>
              <a:t>Maig</a:t>
            </a:r>
            <a:r>
              <a:rPr lang="es-ES" dirty="0" smtClean="0"/>
              <a:t>)</a:t>
            </a:r>
          </a:p>
          <a:p>
            <a:r>
              <a:rPr lang="es-ES" dirty="0" smtClean="0"/>
              <a:t>Fase </a:t>
            </a:r>
            <a:r>
              <a:rPr lang="es-ES" dirty="0" err="1" smtClean="0"/>
              <a:t>treball</a:t>
            </a:r>
            <a:r>
              <a:rPr lang="es-ES" dirty="0" smtClean="0"/>
              <a:t> de camp, </a:t>
            </a:r>
            <a:r>
              <a:rPr lang="es-ES" dirty="0" err="1" smtClean="0"/>
              <a:t>buidatge</a:t>
            </a:r>
            <a:r>
              <a:rPr lang="es-ES" dirty="0" smtClean="0"/>
              <a:t>, </a:t>
            </a:r>
            <a:r>
              <a:rPr lang="es-ES" dirty="0" err="1" smtClean="0"/>
              <a:t>conclussions</a:t>
            </a:r>
            <a:r>
              <a:rPr lang="es-ES" dirty="0" smtClean="0"/>
              <a:t>, </a:t>
            </a:r>
            <a:r>
              <a:rPr lang="es-ES" dirty="0" err="1" smtClean="0"/>
              <a:t>redacció</a:t>
            </a:r>
            <a:r>
              <a:rPr lang="es-ES" dirty="0" smtClean="0"/>
              <a:t> i </a:t>
            </a:r>
            <a:r>
              <a:rPr lang="es-ES" dirty="0" err="1" smtClean="0"/>
              <a:t>preparació</a:t>
            </a:r>
            <a:r>
              <a:rPr lang="es-ES" dirty="0" smtClean="0"/>
              <a:t> de la </a:t>
            </a:r>
            <a:r>
              <a:rPr lang="es-ES" dirty="0" err="1" smtClean="0"/>
              <a:t>presentació</a:t>
            </a:r>
            <a:r>
              <a:rPr lang="es-ES" dirty="0" smtClean="0"/>
              <a:t> (</a:t>
            </a:r>
            <a:r>
              <a:rPr lang="es-ES" dirty="0" smtClean="0"/>
              <a:t>3 </a:t>
            </a:r>
            <a:r>
              <a:rPr lang="es-ES" dirty="0" smtClean="0"/>
              <a:t>de </a:t>
            </a:r>
            <a:r>
              <a:rPr lang="es-ES" dirty="0" err="1" smtClean="0"/>
              <a:t>juny</a:t>
            </a:r>
            <a:r>
              <a:rPr lang="es-ES" dirty="0" smtClean="0"/>
              <a:t> </a:t>
            </a:r>
            <a:r>
              <a:rPr lang="es-ES" dirty="0" smtClean="0"/>
              <a:t>al </a:t>
            </a:r>
            <a:r>
              <a:rPr lang="es-ES" dirty="0"/>
              <a:t>6</a:t>
            </a:r>
            <a:r>
              <a:rPr lang="es-ES" dirty="0" smtClean="0"/>
              <a:t> </a:t>
            </a:r>
            <a:r>
              <a:rPr lang="es-ES" dirty="0" smtClean="0"/>
              <a:t>de </a:t>
            </a:r>
            <a:r>
              <a:rPr lang="es-ES" dirty="0" err="1"/>
              <a:t>j</a:t>
            </a:r>
            <a:r>
              <a:rPr lang="es-ES" dirty="0" err="1" smtClean="0"/>
              <a:t>uny</a:t>
            </a:r>
            <a:r>
              <a:rPr lang="es-ES" dirty="0" smtClean="0"/>
              <a:t>)</a:t>
            </a:r>
          </a:p>
          <a:p>
            <a:r>
              <a:rPr lang="es-ES" dirty="0" err="1" smtClean="0"/>
              <a:t>Presentació</a:t>
            </a:r>
            <a:r>
              <a:rPr lang="es-ES" dirty="0" smtClean="0"/>
              <a:t> : </a:t>
            </a:r>
            <a:r>
              <a:rPr lang="es-ES" dirty="0" smtClean="0"/>
              <a:t>7 </a:t>
            </a:r>
            <a:r>
              <a:rPr lang="es-ES" dirty="0" smtClean="0"/>
              <a:t>de </a:t>
            </a:r>
            <a:r>
              <a:rPr lang="es-ES" dirty="0" err="1" smtClean="0"/>
              <a:t>Juny</a:t>
            </a:r>
            <a:endParaRPr lang="es-E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a-ES" smtClean="0"/>
              <a:t>Etapes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420938"/>
            <a:ext cx="7715250" cy="41767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a-ES" sz="2400" smtClean="0"/>
              <a:t>Tria i delimitació del tema: </a:t>
            </a:r>
          </a:p>
          <a:p>
            <a:pPr lvl="1" eaLnBrk="1" hangingPunct="1">
              <a:lnSpc>
                <a:spcPct val="80000"/>
              </a:lnSpc>
            </a:pPr>
            <a:r>
              <a:rPr lang="ca-ES" sz="1600" smtClean="0"/>
              <a:t>Cal insistir en la necessitat de posar límits a la nostra investigació i d’evitar treball massa ambiciosos o complexes.</a:t>
            </a:r>
          </a:p>
          <a:p>
            <a:pPr eaLnBrk="1" hangingPunct="1">
              <a:lnSpc>
                <a:spcPct val="80000"/>
              </a:lnSpc>
            </a:pPr>
            <a:r>
              <a:rPr lang="ca-ES" sz="2400" smtClean="0"/>
              <a:t>Planificació de la recerca:</a:t>
            </a:r>
          </a:p>
          <a:p>
            <a:pPr lvl="1" eaLnBrk="1" hangingPunct="1">
              <a:lnSpc>
                <a:spcPct val="80000"/>
              </a:lnSpc>
            </a:pPr>
            <a:r>
              <a:rPr lang="ca-ES" sz="1600" smtClean="0"/>
              <a:t>Haurem de detallar les accions que hem de dur a terme, els recursos i els materials que necessitarem, els mètodes a fer servir, la bibliografia que consultarem, etc.</a:t>
            </a:r>
          </a:p>
          <a:p>
            <a:pPr eaLnBrk="1" hangingPunct="1">
              <a:lnSpc>
                <a:spcPct val="80000"/>
              </a:lnSpc>
            </a:pPr>
            <a:r>
              <a:rPr lang="ca-ES" sz="2400" smtClean="0"/>
              <a:t>Documentació i activitats de camp</a:t>
            </a:r>
          </a:p>
          <a:p>
            <a:pPr eaLnBrk="1" hangingPunct="1">
              <a:lnSpc>
                <a:spcPct val="80000"/>
              </a:lnSpc>
            </a:pPr>
            <a:r>
              <a:rPr lang="ca-ES" sz="2400" smtClean="0"/>
              <a:t>Anàlisi i interpretació de les dades</a:t>
            </a:r>
          </a:p>
          <a:p>
            <a:pPr eaLnBrk="1" hangingPunct="1">
              <a:lnSpc>
                <a:spcPct val="80000"/>
              </a:lnSpc>
            </a:pPr>
            <a:r>
              <a:rPr lang="ca-ES" sz="2400" smtClean="0"/>
              <a:t>Redacció de la memòria escrita: </a:t>
            </a:r>
          </a:p>
          <a:p>
            <a:pPr lvl="1" eaLnBrk="1" hangingPunct="1">
              <a:lnSpc>
                <a:spcPct val="80000"/>
              </a:lnSpc>
            </a:pPr>
            <a:r>
              <a:rPr lang="ca-ES" sz="1600" smtClean="0"/>
              <a:t>Redacció de la memòria. Es farà en llengua catalana, i s’hauran d’incloure les parts que més endavant se detallaran.</a:t>
            </a:r>
          </a:p>
          <a:p>
            <a:pPr eaLnBrk="1" hangingPunct="1">
              <a:lnSpc>
                <a:spcPct val="80000"/>
              </a:lnSpc>
            </a:pPr>
            <a:r>
              <a:rPr lang="ca-ES" sz="2400" smtClean="0"/>
              <a:t>Exposició oral</a:t>
            </a:r>
          </a:p>
          <a:p>
            <a:pPr lvl="1" eaLnBrk="1" hangingPunct="1">
              <a:lnSpc>
                <a:spcPct val="80000"/>
              </a:lnSpc>
            </a:pPr>
            <a:r>
              <a:rPr lang="ca-ES" sz="1600" smtClean="0"/>
              <a:t>S’haurà de preparar una presentació multimèdia, i l’exposició oral del tema seleccionat. L’exposició serà també en català.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a-ES" smtClean="0"/>
              <a:t>Procés d’elaboració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492375"/>
            <a:ext cx="7510463" cy="3600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a-ES" smtClean="0"/>
              <a:t>El treball haurà d’estar encaminat a respondre algunes qüestions com:</a:t>
            </a:r>
          </a:p>
          <a:p>
            <a:pPr eaLnBrk="1" hangingPunct="1"/>
            <a:r>
              <a:rPr lang="ca-ES" smtClean="0"/>
              <a:t>Qui? Què?</a:t>
            </a:r>
          </a:p>
          <a:p>
            <a:pPr eaLnBrk="1" hangingPunct="1"/>
            <a:r>
              <a:rPr lang="ca-ES" smtClean="0"/>
              <a:t>On? Quan?</a:t>
            </a:r>
          </a:p>
          <a:p>
            <a:pPr eaLnBrk="1" hangingPunct="1"/>
            <a:r>
              <a:rPr lang="ca-ES" smtClean="0"/>
              <a:t>Com?</a:t>
            </a:r>
          </a:p>
          <a:p>
            <a:pPr eaLnBrk="1" hangingPunct="1"/>
            <a:r>
              <a:rPr lang="ca-ES" smtClean="0"/>
              <a:t>Per què?</a:t>
            </a:r>
          </a:p>
          <a:p>
            <a:pPr eaLnBrk="1" hangingPunct="1"/>
            <a:r>
              <a:rPr lang="ca-ES" smtClean="0"/>
              <a:t>Per a què? Per a qui?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a-ES" smtClean="0"/>
              <a:t>Planificació de la recerca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362200"/>
            <a:ext cx="7559675" cy="3724275"/>
          </a:xfrm>
        </p:spPr>
        <p:txBody>
          <a:bodyPr/>
          <a:lstStyle/>
          <a:p>
            <a:pPr eaLnBrk="1" hangingPunct="1"/>
            <a:r>
              <a:rPr lang="ca-ES" smtClean="0"/>
              <a:t>Tipus de treball</a:t>
            </a:r>
          </a:p>
          <a:p>
            <a:pPr eaLnBrk="1" hangingPunct="1"/>
            <a:r>
              <a:rPr lang="ca-ES" smtClean="0"/>
              <a:t>Planificació de la recerca</a:t>
            </a:r>
          </a:p>
          <a:p>
            <a:pPr eaLnBrk="1" hangingPunct="1"/>
            <a:r>
              <a:rPr lang="ca-ES" smtClean="0"/>
              <a:t>Selecció de documents i obtenció de la informació. Localització de la informació</a:t>
            </a:r>
          </a:p>
          <a:p>
            <a:pPr eaLnBrk="1" hangingPunct="1"/>
            <a:r>
              <a:rPr lang="ca-ES" smtClean="0"/>
              <a:t>Organització per fitxes</a:t>
            </a:r>
          </a:p>
          <a:p>
            <a:pPr eaLnBrk="1" hangingPunct="1"/>
            <a:r>
              <a:rPr lang="ca-ES" smtClean="0"/>
              <a:t>Dades: anàlisi, interpretació i conclusions</a:t>
            </a:r>
          </a:p>
          <a:p>
            <a:pPr eaLnBrk="1" hangingPunct="1"/>
            <a:endParaRPr lang="ca-E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a-ES" smtClean="0"/>
              <a:t>Memòria / Treball escrit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a-ES" sz="2400" smtClean="0"/>
              <a:t>La memòria inclourà les següents parts:</a:t>
            </a:r>
          </a:p>
          <a:p>
            <a:pPr eaLnBrk="1" hangingPunct="1">
              <a:lnSpc>
                <a:spcPct val="80000"/>
              </a:lnSpc>
            </a:pPr>
            <a:r>
              <a:rPr lang="ca-ES" sz="2400" smtClean="0"/>
              <a:t>Coberta</a:t>
            </a:r>
          </a:p>
          <a:p>
            <a:pPr eaLnBrk="1" hangingPunct="1">
              <a:lnSpc>
                <a:spcPct val="80000"/>
              </a:lnSpc>
            </a:pPr>
            <a:r>
              <a:rPr lang="ca-ES" sz="2400" smtClean="0"/>
              <a:t>Índex general</a:t>
            </a:r>
          </a:p>
          <a:p>
            <a:pPr eaLnBrk="1" hangingPunct="1">
              <a:lnSpc>
                <a:spcPct val="80000"/>
              </a:lnSpc>
            </a:pPr>
            <a:r>
              <a:rPr lang="ca-ES" sz="2400" smtClean="0"/>
              <a:t>Introducció</a:t>
            </a:r>
          </a:p>
          <a:p>
            <a:pPr eaLnBrk="1" hangingPunct="1">
              <a:lnSpc>
                <a:spcPct val="80000"/>
              </a:lnSpc>
            </a:pPr>
            <a:r>
              <a:rPr lang="ca-ES" sz="2400" smtClean="0"/>
              <a:t>Cos de la memòria</a:t>
            </a:r>
          </a:p>
          <a:p>
            <a:pPr lvl="1" eaLnBrk="1" hangingPunct="1">
              <a:lnSpc>
                <a:spcPct val="80000"/>
              </a:lnSpc>
            </a:pPr>
            <a:r>
              <a:rPr lang="ca-ES" sz="2000" smtClean="0"/>
              <a:t>Bloc teòric</a:t>
            </a:r>
          </a:p>
          <a:p>
            <a:pPr lvl="1" eaLnBrk="1" hangingPunct="1">
              <a:lnSpc>
                <a:spcPct val="80000"/>
              </a:lnSpc>
            </a:pPr>
            <a:r>
              <a:rPr lang="ca-ES" sz="2000" smtClean="0"/>
              <a:t>Treball de camp</a:t>
            </a:r>
          </a:p>
          <a:p>
            <a:pPr eaLnBrk="1" hangingPunct="1">
              <a:lnSpc>
                <a:spcPct val="80000"/>
              </a:lnSpc>
            </a:pPr>
            <a:r>
              <a:rPr lang="ca-ES" sz="2400" smtClean="0"/>
              <a:t>Resultats i conclusions</a:t>
            </a:r>
          </a:p>
          <a:p>
            <a:pPr eaLnBrk="1" hangingPunct="1">
              <a:lnSpc>
                <a:spcPct val="80000"/>
              </a:lnSpc>
            </a:pPr>
            <a:r>
              <a:rPr lang="ca-ES" sz="2400" smtClean="0"/>
              <a:t>Bibliografia</a:t>
            </a:r>
          </a:p>
          <a:p>
            <a:pPr eaLnBrk="1" hangingPunct="1">
              <a:lnSpc>
                <a:spcPct val="80000"/>
              </a:lnSpc>
            </a:pPr>
            <a:r>
              <a:rPr lang="ca-ES" sz="2400" smtClean="0"/>
              <a:t>Annex(os)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917575"/>
            <a:ext cx="7924800" cy="1143000"/>
          </a:xfrm>
        </p:spPr>
        <p:txBody>
          <a:bodyPr/>
          <a:lstStyle/>
          <a:p>
            <a:pPr eaLnBrk="1" hangingPunct="1"/>
            <a:r>
              <a:rPr lang="ca-ES" smtClean="0"/>
              <a:t>Normes per a la presentació de la memòria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803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a-ES" sz="2400" smtClean="0"/>
              <a:t>Format A4</a:t>
            </a:r>
          </a:p>
          <a:p>
            <a:pPr eaLnBrk="1" hangingPunct="1">
              <a:lnSpc>
                <a:spcPct val="90000"/>
              </a:lnSpc>
            </a:pPr>
            <a:r>
              <a:rPr lang="ca-ES" sz="2400" smtClean="0"/>
              <a:t>Escriptura en “arial”, tamany 12, a doble interlineat, amb els 4 marges ben definits i amb el text justificat als dos costats.</a:t>
            </a:r>
          </a:p>
          <a:p>
            <a:pPr eaLnBrk="1" hangingPunct="1">
              <a:lnSpc>
                <a:spcPct val="90000"/>
              </a:lnSpc>
            </a:pPr>
            <a:r>
              <a:rPr lang="ca-ES" sz="2400" smtClean="0"/>
              <a:t>Encapçalat amb el títol del projecte i el nom dels components del grup.</a:t>
            </a:r>
          </a:p>
          <a:p>
            <a:pPr eaLnBrk="1" hangingPunct="1">
              <a:lnSpc>
                <a:spcPct val="90000"/>
              </a:lnSpc>
            </a:pPr>
            <a:r>
              <a:rPr lang="ca-ES" sz="2400" smtClean="0"/>
              <a:t>Peu de pàgina amb la numeració de pàgines relacionades amb l’índex a la part central de la pàgina.</a:t>
            </a:r>
          </a:p>
          <a:p>
            <a:pPr eaLnBrk="1" hangingPunct="1">
              <a:lnSpc>
                <a:spcPct val="90000"/>
              </a:lnSpc>
            </a:pPr>
            <a:r>
              <a:rPr lang="ca-ES" sz="2400" smtClean="0"/>
              <a:t>Els títols en negreta i subratllats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a-ES" smtClean="0"/>
              <a:t>Preparació de l’exposició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2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a-ES" sz="2000" smtClean="0"/>
              <a:t>A l’hora de presentar l’exposició cal:</a:t>
            </a:r>
          </a:p>
          <a:p>
            <a:pPr eaLnBrk="1" hangingPunct="1">
              <a:lnSpc>
                <a:spcPct val="90000"/>
              </a:lnSpc>
            </a:pPr>
            <a:r>
              <a:rPr lang="ca-ES" sz="2000" smtClean="0"/>
              <a:t>Parlar amb </a:t>
            </a:r>
            <a:r>
              <a:rPr lang="ca-ES" sz="2000" b="1" smtClean="0"/>
              <a:t>veu alta</a:t>
            </a:r>
            <a:r>
              <a:rPr lang="ca-ES" sz="2000" smtClean="0"/>
              <a:t> i amb bona articulació, amb fluïdesa i sense pressa, amb naturalitat i de forma ordenada.</a:t>
            </a:r>
          </a:p>
          <a:p>
            <a:pPr eaLnBrk="1" hangingPunct="1">
              <a:lnSpc>
                <a:spcPct val="90000"/>
              </a:lnSpc>
            </a:pPr>
            <a:r>
              <a:rPr lang="ca-ES" sz="2000" b="1" smtClean="0"/>
              <a:t>Variar el ritme</a:t>
            </a:r>
            <a:r>
              <a:rPr lang="ca-ES" sz="2000" smtClean="0"/>
              <a:t> i to de la veu per tal d’evitar una exposició monòtona.</a:t>
            </a:r>
          </a:p>
          <a:p>
            <a:pPr eaLnBrk="1" hangingPunct="1">
              <a:lnSpc>
                <a:spcPct val="90000"/>
              </a:lnSpc>
            </a:pPr>
            <a:r>
              <a:rPr lang="ca-ES" sz="2000" smtClean="0"/>
              <a:t>Parlar amb </a:t>
            </a:r>
            <a:r>
              <a:rPr lang="ca-ES" sz="2000" b="1" smtClean="0"/>
              <a:t>correcció i adequació</a:t>
            </a:r>
            <a:r>
              <a:rPr lang="ca-ES" sz="2000" smtClean="0"/>
              <a:t> lingüístiques.</a:t>
            </a:r>
          </a:p>
          <a:p>
            <a:pPr eaLnBrk="1" hangingPunct="1">
              <a:lnSpc>
                <a:spcPct val="90000"/>
              </a:lnSpc>
            </a:pPr>
            <a:r>
              <a:rPr lang="ca-ES" sz="2000" smtClean="0"/>
              <a:t>Es recomanable servir-se de </a:t>
            </a:r>
            <a:r>
              <a:rPr lang="ca-ES" sz="2000" b="1" smtClean="0"/>
              <a:t>gestos</a:t>
            </a:r>
            <a:r>
              <a:rPr lang="ca-ES" sz="2000" smtClean="0"/>
              <a:t> per acompanyar el contingut d'allò que expliquem.</a:t>
            </a:r>
          </a:p>
          <a:p>
            <a:pPr eaLnBrk="1" hangingPunct="1">
              <a:lnSpc>
                <a:spcPct val="90000"/>
              </a:lnSpc>
            </a:pPr>
            <a:r>
              <a:rPr lang="ca-ES" sz="2000" smtClean="0"/>
              <a:t>No abusar dels </a:t>
            </a:r>
            <a:r>
              <a:rPr lang="ca-ES" sz="2000" b="1" smtClean="0"/>
              <a:t>mitjans de suport</a:t>
            </a:r>
            <a:r>
              <a:rPr lang="ca-ES" sz="20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a-ES" sz="2000" smtClean="0"/>
              <a:t>Captar l'interès de l’auditori amb alguna anècdota, reflexió personal o amb </a:t>
            </a:r>
            <a:r>
              <a:rPr lang="ca-ES" sz="2000" b="1" smtClean="0"/>
              <a:t>algun detall sorprenent</a:t>
            </a:r>
            <a:r>
              <a:rPr lang="ca-ES" sz="20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a-ES" sz="2000" smtClean="0"/>
              <a:t>Respectar el </a:t>
            </a:r>
            <a:r>
              <a:rPr lang="ca-ES" sz="2000" b="1" smtClean="0"/>
              <a:t>temps</a:t>
            </a:r>
            <a:r>
              <a:rPr lang="ca-ES" sz="2000" smtClean="0"/>
              <a:t> concedit per a l’exposició i per a les preguntes.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ápsulas">
  <a:themeElements>
    <a:clrScheme name="Cápsula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ápsul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ápsula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ápsula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ápsula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ápsula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ápsula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ápsula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ápsula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ápsula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209</TotalTime>
  <Words>692</Words>
  <Application>Microsoft Office PowerPoint</Application>
  <PresentationFormat>Presentació en pantalla (4:3)</PresentationFormat>
  <Paragraphs>85</Paragraphs>
  <Slides>11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11</vt:i4>
      </vt:variant>
    </vt:vector>
  </HeadingPairs>
  <TitlesOfParts>
    <vt:vector size="12" baseType="lpstr">
      <vt:lpstr>Cápsulas</vt:lpstr>
      <vt:lpstr>Projecte de recerca</vt:lpstr>
      <vt:lpstr>Fonaments del projecte de recerca</vt:lpstr>
      <vt:lpstr>Calendari</vt:lpstr>
      <vt:lpstr>Etapes</vt:lpstr>
      <vt:lpstr>Procés d’elaboració</vt:lpstr>
      <vt:lpstr>Planificació de la recerca</vt:lpstr>
      <vt:lpstr>Memòria / Treball escrit</vt:lpstr>
      <vt:lpstr>Normes per a la presentació de la memòria</vt:lpstr>
      <vt:lpstr>Preparació de l’exposició</vt:lpstr>
      <vt:lpstr>Preparació del PowerPoint</vt:lpstr>
      <vt:lpstr> Dubtes i preguntes</vt:lpstr>
    </vt:vector>
  </TitlesOfParts>
  <Company>IES LA ROMANICA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Projecte de recerca</dc:title>
  <dc:creator>profe</dc:creator>
  <cp:lastModifiedBy>usuario</cp:lastModifiedBy>
  <cp:revision>16</cp:revision>
  <dcterms:created xsi:type="dcterms:W3CDTF">2009-01-15T11:56:40Z</dcterms:created>
  <dcterms:modified xsi:type="dcterms:W3CDTF">2019-01-10T11:39:01Z</dcterms:modified>
</cp:coreProperties>
</file>