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2" r:id="rId4"/>
    <p:sldId id="259" r:id="rId5"/>
    <p:sldId id="260" r:id="rId6"/>
    <p:sldId id="261" r:id="rId7"/>
    <p:sldId id="273" r:id="rId8"/>
    <p:sldId id="275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6" r:id="rId17"/>
    <p:sldId id="276" r:id="rId18"/>
    <p:sldId id="295" r:id="rId19"/>
    <p:sldId id="277" r:id="rId20"/>
    <p:sldId id="292" r:id="rId21"/>
    <p:sldId id="293" r:id="rId22"/>
    <p:sldId id="294" r:id="rId23"/>
    <p:sldId id="300" r:id="rId24"/>
    <p:sldId id="271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7" r:id="rId33"/>
    <p:sldId id="298" r:id="rId34"/>
    <p:sldId id="299" r:id="rId35"/>
    <p:sldId id="269" r:id="rId36"/>
    <p:sldId id="270" r:id="rId37"/>
    <p:sldId id="262" r:id="rId38"/>
    <p:sldId id="263" r:id="rId39"/>
    <p:sldId id="264" r:id="rId40"/>
    <p:sldId id="265" r:id="rId41"/>
    <p:sldId id="266" r:id="rId42"/>
    <p:sldId id="267" r:id="rId43"/>
    <p:sldId id="268" r:id="rId4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69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F0A9A-5CC7-0406-9903-85F4FC3CD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CD23EA-218D-9BA7-CDA9-2579A65B7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8957A-BE32-BACB-C5D7-C7D74B9E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521F4F-AB30-A921-9000-C5878B7A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99DE90-9FF9-80E7-0C89-08231674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961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5FF41-BB3A-4298-C91C-ED86D1C5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93CFC0-43EA-AF8E-F6AE-89607815E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66E460-77EB-7945-D2A2-B55CBD3E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1CD92-ABF0-D6BA-4CFE-46AC00C4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B50531-E322-1DF7-14B4-68D16AE5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534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92DB51-6ED5-BEAC-CDCA-1E71D702A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8B71E6-3DE1-A7BC-5661-A2C41C3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E876CC-8D38-88A7-86BF-8CBCB7CA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98B0F-B52C-671E-6451-166A1A4B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0C9E83-1C77-7574-1C48-E61D7CDB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495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CF862-F1E0-73AB-91B6-BA91D51D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3CBF5B-8B95-6BEA-859C-AE95949A3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F86BE5-7306-29E5-8288-5F8235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8C6087-3EEF-334C-72EE-2C97BB4F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28BB10-0634-F34A-6390-C6AE3FC2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591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9EBCD-3540-8DE5-86CF-2FBA17B4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0C8B14-3CC2-AF7B-772C-30F216061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0D769D-E44A-85C5-A71E-264DF1FF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41156B-E2E5-B3BF-274D-8C2A16AF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424C7-1BF1-9B66-266C-3CE07F15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92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2D83E-469D-5CB0-BFAE-F76FD6D7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0E6223-630E-39A7-196E-9E2571CEB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F0979-9B4C-CF63-79AE-7FCE81517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EFDA2F-4A95-F88E-000A-C7986912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074594-7DB4-1A71-A271-3EA0F224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D149A3-8E4A-A82F-6E17-5C39A046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97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953CE-9CAA-FE6D-4995-B41F3C7D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6BD6F9-0FB2-94D8-9FE7-83B6AA414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BFB3B-C8CA-E80E-04AC-4B6CCD6A5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845223-F314-AD00-2845-0C7E59894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80664F-FDCF-2263-8BCE-53C0FF7D7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B6E15-0BA5-9D37-BA0F-53EDEC1A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65B0EA-D08E-0983-329D-D50C7484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119466-5DC6-C148-2D8C-B7B151EF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63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B850D-3955-3247-ABFE-F7F8AD25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0ED732-FFFE-B720-861F-1DF0FB94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8B6456-DE06-6294-0430-A16749C1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B4685A-EDC5-A508-6559-511486B3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519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C4A25A-CCD6-BBC3-D751-E801335B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A33188-715A-F065-2AE4-413A280D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1C0B64-1213-59B3-7A6F-D95CD748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927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33467-8C45-2B3C-D593-A53097F1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BFF80-1825-D9FF-A69C-A5607C7F4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59C2CE-CC50-D02F-A6E1-8ACD4597D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983E62-D4C5-F419-1C47-E62E8817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B90A4C-82A5-F653-DCC2-8E69D420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65A2F1-E41A-82C1-F249-1557085F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000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8139E-1D34-9D41-2FFB-B6395C2E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637E93-81EB-C06A-50AB-32DFFBF67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BE3438-2BF4-62D2-3BBA-67126F3C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3475E-737D-C826-F73D-914F224B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0C7B10-F9AA-F0D8-5E21-6AF34F58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A666EF-42B1-AB48-119E-629D19C6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573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92B130-F82F-8C01-5BC8-A36C0E9C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13AC64-ED2C-C749-5713-4DCB26F3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0E415D-5AB7-472E-DA6D-9D25AB1C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B1FE9D-52DC-F243-8604-0700C2D1A64C}" type="datetimeFigureOut">
              <a:rPr lang="ca-ES" smtClean="0"/>
              <a:t>10/12/24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442013-54A1-4909-60F8-2D9A3F47B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F28444-C71A-F85F-CD69-9EAB078E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5E82D-1BA9-3E45-AD93-36F7FE54DDE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62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B24127-DC29-3FD7-639F-507C1E870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ca-ES" sz="5400"/>
              <a:t>VISCOSITAT</a:t>
            </a:r>
            <a:br>
              <a:rPr lang="ca-ES" sz="5400"/>
            </a:br>
            <a:endParaRPr lang="ca-ES" sz="5400"/>
          </a:p>
        </p:txBody>
      </p:sp>
      <p:sp>
        <p:nvSpPr>
          <p:cNvPr id="106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orona Apicultores: MIELES, CARACTERÍSTICAS">
            <a:extLst>
              <a:ext uri="{FF2B5EF4-FFF2-40B4-BE49-F238E27FC236}">
                <a16:creationId xmlns:a16="http://schemas.microsoft.com/office/drawing/2014/main" id="{9068FB29-1A1B-F887-B4CD-FC77A2CBA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r="-2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5F8F6-7979-AC6E-D2E0-F8DF1FE00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8F9A80-3896-6BB7-46B7-09C81B88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Per practicar...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22590666-B5D9-F299-4C9F-CF4C0670B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00" y="2150269"/>
            <a:ext cx="8483600" cy="3810000"/>
          </a:xfrm>
        </p:spPr>
      </p:pic>
    </p:spTree>
    <p:extLst>
      <p:ext uri="{BB962C8B-B14F-4D97-AF65-F5344CB8AC3E}">
        <p14:creationId xmlns:p14="http://schemas.microsoft.com/office/powerpoint/2010/main" val="328288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739AD5-C174-19B6-8B55-C4B711BBC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E77C12-36CA-DDC6-BE11-D00848E4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Per practicar...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 descr="Texto, Carta&#10;&#10;Descripción generada automáticamente">
            <a:extLst>
              <a:ext uri="{FF2B5EF4-FFF2-40B4-BE49-F238E27FC236}">
                <a16:creationId xmlns:a16="http://schemas.microsoft.com/office/drawing/2014/main" id="{A00B8C7A-A832-550D-BCC0-C5835ECD0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923" y="1928813"/>
            <a:ext cx="8050154" cy="4252912"/>
          </a:xfrm>
        </p:spPr>
      </p:pic>
    </p:spTree>
    <p:extLst>
      <p:ext uri="{BB962C8B-B14F-4D97-AF65-F5344CB8AC3E}">
        <p14:creationId xmlns:p14="http://schemas.microsoft.com/office/powerpoint/2010/main" val="122988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B44FE-B47D-AFD9-731F-1E06C3C53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3282B7-72C3-E687-BE6D-F70BAB4A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Per practicar...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BC49F6-188C-1C38-CCFC-8CD7FBD78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/>
            <a:r>
              <a:rPr lang="ca-ES" sz="3000" dirty="0"/>
              <a:t>Un líquid viscós amb una viscositat dinàmica de 1,8 Pa/ </a:t>
            </a:r>
            <a:r>
              <a:rPr lang="ca-ES" sz="3000" dirty="0" err="1"/>
              <a:t>s</a:t>
            </a:r>
            <a:r>
              <a:rPr lang="ca-ES" sz="3000" dirty="0"/>
              <a:t> flueix a través d'un tub de 2,5 m de llargada amb un cabal volumètric de 5 × 1 0 </a:t>
            </a:r>
            <a:r>
              <a:rPr lang="ca-ES" sz="3000" baseline="30000" dirty="0"/>
              <a:t>− 6</a:t>
            </a:r>
            <a:r>
              <a:rPr lang="ca-ES" sz="3000" dirty="0"/>
              <a:t> m</a:t>
            </a:r>
            <a:r>
              <a:rPr lang="ca-ES" sz="3000" baseline="30000" dirty="0"/>
              <a:t>3</a:t>
            </a:r>
            <a:r>
              <a:rPr lang="ca-ES" sz="3000" dirty="0"/>
              <a:t> / </a:t>
            </a:r>
            <a:r>
              <a:rPr lang="ca-ES" sz="3000" dirty="0" err="1"/>
              <a:t>s</a:t>
            </a:r>
            <a:r>
              <a:rPr lang="ca-ES" sz="3000" dirty="0"/>
              <a:t> . La diferència de pressió entre els extrems del tub és de 2500 Pa . Calcula el radi del tub.</a:t>
            </a:r>
          </a:p>
        </p:txBody>
      </p:sp>
    </p:spTree>
    <p:extLst>
      <p:ext uri="{BB962C8B-B14F-4D97-AF65-F5344CB8AC3E}">
        <p14:creationId xmlns:p14="http://schemas.microsoft.com/office/powerpoint/2010/main" val="267561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17989-BFA7-A035-CE63-278D9D8F5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F9D018-FEB8-2117-DC0A-488FF0B5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Per practicar...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EC9726C0-96D0-4D2E-57AE-6CBE7A3B8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400" y="2067719"/>
            <a:ext cx="9093200" cy="3975100"/>
          </a:xfrm>
        </p:spPr>
      </p:pic>
    </p:spTree>
    <p:extLst>
      <p:ext uri="{BB962C8B-B14F-4D97-AF65-F5344CB8AC3E}">
        <p14:creationId xmlns:p14="http://schemas.microsoft.com/office/powerpoint/2010/main" val="111905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01202-40D6-31A9-A16E-FBA7042F2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165A07-16BC-9596-6D52-08143F8B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Per practicar...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Texto&#10;&#10;Descripción generada automáticamente">
            <a:extLst>
              <a:ext uri="{FF2B5EF4-FFF2-40B4-BE49-F238E27FC236}">
                <a16:creationId xmlns:a16="http://schemas.microsoft.com/office/drawing/2014/main" id="{9EDA0ABF-2735-08CF-CAAF-D9741672B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2399" y="2622614"/>
            <a:ext cx="4587202" cy="2988405"/>
          </a:xfrm>
        </p:spPr>
      </p:pic>
    </p:spTree>
    <p:extLst>
      <p:ext uri="{BB962C8B-B14F-4D97-AF65-F5344CB8AC3E}">
        <p14:creationId xmlns:p14="http://schemas.microsoft.com/office/powerpoint/2010/main" val="162795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05F099-7295-ACB7-8014-24301EC1D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F36189-4F71-23FA-C9A0-F3F05D45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Per practicar...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893A0787-E561-65FC-142A-AD6857EE3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276" y="1928813"/>
            <a:ext cx="7579447" cy="4252912"/>
          </a:xfrm>
        </p:spPr>
      </p:pic>
    </p:spTree>
    <p:extLst>
      <p:ext uri="{BB962C8B-B14F-4D97-AF65-F5344CB8AC3E}">
        <p14:creationId xmlns:p14="http://schemas.microsoft.com/office/powerpoint/2010/main" val="387440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6FD7DE-3A96-470B-DFE8-A6B1AA1F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Per practicar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15A12-D39B-EE7A-3FA8-5BEE6A1A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a-ES" sz="3000" dirty="0"/>
              <a:t>Un líquid amb una viscositat dinàmica de 1,5 Pa/ </a:t>
            </a:r>
            <a:r>
              <a:rPr lang="ca-ES" sz="3000" dirty="0" err="1"/>
              <a:t>s</a:t>
            </a:r>
            <a:r>
              <a:rPr lang="ca-ES" sz="3000" dirty="0"/>
              <a:t> flueix a través d'un tub de 2 m de llargada i un radi de 0,005 m . Si el cabal volumètric del líquid és de 3 × 1 0 </a:t>
            </a:r>
            <a:r>
              <a:rPr lang="ca-ES" sz="3000" baseline="30000" dirty="0"/>
              <a:t>− 6</a:t>
            </a:r>
            <a:r>
              <a:rPr lang="ca-ES" sz="3000" dirty="0"/>
              <a:t> m </a:t>
            </a:r>
            <a:r>
              <a:rPr lang="ca-ES" sz="3000" baseline="30000" dirty="0"/>
              <a:t>3</a:t>
            </a:r>
            <a:r>
              <a:rPr lang="ca-ES" sz="3000" dirty="0"/>
              <a:t> / </a:t>
            </a:r>
            <a:r>
              <a:rPr lang="ca-ES" sz="3000" dirty="0" err="1"/>
              <a:t>s</a:t>
            </a:r>
            <a:r>
              <a:rPr lang="ca-ES" sz="3000" dirty="0"/>
              <a:t> , calcula la diferència de pressió entre els extrems del tub.</a:t>
            </a:r>
          </a:p>
        </p:txBody>
      </p:sp>
    </p:spTree>
    <p:extLst>
      <p:ext uri="{BB962C8B-B14F-4D97-AF65-F5344CB8AC3E}">
        <p14:creationId xmlns:p14="http://schemas.microsoft.com/office/powerpoint/2010/main" val="201903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09461-DBD3-81A3-75AE-AACD1B44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06573-06BD-5F2C-9637-11FDEDBA6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Per fer càlculs...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74E83E-FED6-BAE7-798A-E281AF492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1192" cy="4351338"/>
          </a:xfrm>
        </p:spPr>
        <p:txBody>
          <a:bodyPr/>
          <a:lstStyle/>
          <a:p>
            <a:r>
              <a:rPr lang="ca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Llei de Stokes</a:t>
            </a:r>
          </a:p>
          <a:p>
            <a:pPr marL="0" indent="0" algn="just">
              <a:buNone/>
            </a:pPr>
            <a:r>
              <a:rPr lang="ca-ES" dirty="0"/>
              <a:t>Estableix que, en relació amb un objecte esfèric que es mou en el sí d’un fluid estacionari viscós, hi haurà un arrossegament sobre l’esfera: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9237D3-A7DD-80CF-4A61-1BE2312527FB}"/>
              </a:ext>
            </a:extLst>
          </p:cNvPr>
          <p:cNvSpPr txBox="1"/>
          <p:nvPr/>
        </p:nvSpPr>
        <p:spPr>
          <a:xfrm>
            <a:off x="2798551" y="4834572"/>
            <a:ext cx="3152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On:</a:t>
            </a:r>
          </a:p>
          <a:p>
            <a:r>
              <a:rPr lang="ca-ES" dirty="0"/>
              <a:t>F = força d’arrossegament</a:t>
            </a:r>
          </a:p>
          <a:p>
            <a:r>
              <a:rPr lang="el-G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η</a:t>
            </a:r>
            <a:r>
              <a:rPr lang="ca-ES" dirty="0"/>
              <a:t> = viscositat del fluid</a:t>
            </a:r>
          </a:p>
          <a:p>
            <a:r>
              <a:rPr lang="ca-ES" dirty="0" err="1"/>
              <a:t>r</a:t>
            </a:r>
            <a:r>
              <a:rPr lang="ca-ES" dirty="0"/>
              <a:t> = radi de l’esfera</a:t>
            </a:r>
          </a:p>
          <a:p>
            <a:r>
              <a:rPr lang="ca-ES" dirty="0"/>
              <a:t>v = velocitat de l’esfera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D4217A-716D-C660-AF99-A8D8B7AF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51" y="3996849"/>
            <a:ext cx="2528113" cy="852173"/>
          </a:xfrm>
          <a:prstGeom prst="rect">
            <a:avLst/>
          </a:prstGeom>
        </p:spPr>
      </p:pic>
      <p:pic>
        <p:nvPicPr>
          <p:cNvPr id="1026" name="Picture 2" descr="Llei de Stokes - Viquipèdia, l'enciclopèdia lliure">
            <a:extLst>
              <a:ext uri="{FF2B5EF4-FFF2-40B4-BE49-F238E27FC236}">
                <a16:creationId xmlns:a16="http://schemas.microsoft.com/office/drawing/2014/main" id="{757E2DAD-8B8C-AE0F-1985-F0580A333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03" y="1027906"/>
            <a:ext cx="3532079" cy="50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0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46916A-B623-1878-BBD1-80A5B89D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Per practicar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44ED0-F7B3-EF83-2CCD-5CD0007E1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a-ES" sz="3000" dirty="0"/>
              <a:t>Una gota de mel amb un radi de 0,002 m es deixa caure en un tanc de glicerina amb una viscositat desconeguda. La densitat de la mel és de 1400 kg/m 3 i la densitat de la glicerina és de 1260 kg/m 3 . La gota assoleix una velocitat terminal de 0,00198 m/</a:t>
            </a:r>
            <a:r>
              <a:rPr lang="ca-ES" sz="3000" dirty="0" err="1"/>
              <a:t>s</a:t>
            </a:r>
            <a:r>
              <a:rPr lang="ca-ES" sz="3000" dirty="0"/>
              <a:t> . Calcula la viscositat dinàmica de la glicerina.</a:t>
            </a:r>
          </a:p>
        </p:txBody>
      </p:sp>
    </p:spTree>
    <p:extLst>
      <p:ext uri="{BB962C8B-B14F-4D97-AF65-F5344CB8AC3E}">
        <p14:creationId xmlns:p14="http://schemas.microsoft.com/office/powerpoint/2010/main" val="231609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773D4A-EB42-651C-9418-0F123731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Per practicar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B3042D-17A5-74BF-E3CB-284CB3C5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a-ES" sz="3000" dirty="0"/>
              <a:t>Una esfera de plàstic amb un radi de 0,003 m es deixa caure en un tanc de glicerina amb una viscositat dinàmica de 1,2 Pa/ </a:t>
            </a:r>
            <a:r>
              <a:rPr lang="ca-ES" sz="3000" dirty="0" err="1"/>
              <a:t>s</a:t>
            </a:r>
            <a:r>
              <a:rPr lang="ca-ES" sz="3000" dirty="0"/>
              <a:t> . La densitat del plàstic és de 1200 kg/m</a:t>
            </a:r>
            <a:r>
              <a:rPr lang="ca-ES" sz="3000" baseline="30000" dirty="0"/>
              <a:t>3</a:t>
            </a:r>
            <a:r>
              <a:rPr lang="ca-ES" sz="3000" dirty="0"/>
              <a:t> i la densitat de la glicerina és de 1260 kg/m</a:t>
            </a:r>
            <a:r>
              <a:rPr lang="ca-ES" sz="3000" baseline="30000" dirty="0"/>
              <a:t>3</a:t>
            </a:r>
            <a:r>
              <a:rPr lang="ca-ES" sz="3000" dirty="0"/>
              <a:t> . Calcula la velocitat terminal de l'esfera.</a:t>
            </a:r>
          </a:p>
        </p:txBody>
      </p:sp>
    </p:spTree>
    <p:extLst>
      <p:ext uri="{BB962C8B-B14F-4D97-AF65-F5344CB8AC3E}">
        <p14:creationId xmlns:p14="http://schemas.microsoft.com/office/powerpoint/2010/main" val="104744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C2BBB6-6F61-07DB-BE36-801C2733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a-ES" sz="5400"/>
              <a:t>QUÈ ÉS?</a:t>
            </a:r>
          </a:p>
        </p:txBody>
      </p:sp>
      <p:sp>
        <p:nvSpPr>
          <p:cNvPr id="207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41A02-A19C-B973-40C5-1FA10046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a-ES" sz="2200" dirty="0"/>
              <a:t>Capacitat d’un fluid per desplaçar-se.</a:t>
            </a:r>
          </a:p>
          <a:p>
            <a:r>
              <a:rPr lang="ca-ES" sz="2200" dirty="0"/>
              <a:t>Permet predir la velocitat de desplaçament d’un fluid.</a:t>
            </a:r>
          </a:p>
          <a:p>
            <a:r>
              <a:rPr lang="ca-ES" sz="2200" dirty="0"/>
              <a:t>Factors que intervenen en la velocitat: </a:t>
            </a:r>
          </a:p>
        </p:txBody>
      </p:sp>
      <p:pic>
        <p:nvPicPr>
          <p:cNvPr id="2052" name="Picture 4" descr="Fluidos: tipos, propiedades, características y ejemplos">
            <a:extLst>
              <a:ext uri="{FF2B5EF4-FFF2-40B4-BE49-F238E27FC236}">
                <a16:creationId xmlns:a16="http://schemas.microsoft.com/office/drawing/2014/main" id="{7367D86E-DF6B-7976-AD0A-298D49BC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344" y="2573756"/>
            <a:ext cx="6903720" cy="34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28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48CF5-27A1-2ECE-25C5-FBFBE5CD4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507E76-4D62-7062-2BBF-A032776C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Per practicar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 descr="Texto, Carta&#10;&#10;Descripción generada automáticamente">
            <a:extLst>
              <a:ext uri="{FF2B5EF4-FFF2-40B4-BE49-F238E27FC236}">
                <a16:creationId xmlns:a16="http://schemas.microsoft.com/office/drawing/2014/main" id="{7F0F10B6-1C96-87A6-6AD9-B00E0F31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472" y="1832364"/>
            <a:ext cx="7424008" cy="5025636"/>
          </a:xfrm>
        </p:spPr>
      </p:pic>
    </p:spTree>
    <p:extLst>
      <p:ext uri="{BB962C8B-B14F-4D97-AF65-F5344CB8AC3E}">
        <p14:creationId xmlns:p14="http://schemas.microsoft.com/office/powerpoint/2010/main" val="304739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E88CAA-49FB-2853-01C8-59D779D76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3710C-D398-65F6-212A-FFBEDC12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Per practicar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Marcador de contenido 12" descr="Texto, Carta&#10;&#10;Descripción generada automáticamente">
            <a:extLst>
              <a:ext uri="{FF2B5EF4-FFF2-40B4-BE49-F238E27FC236}">
                <a16:creationId xmlns:a16="http://schemas.microsoft.com/office/drawing/2014/main" id="{730EAB09-0C4B-5915-D5C8-1B11F4A06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914" y="1928813"/>
            <a:ext cx="9336171" cy="4564062"/>
          </a:xfrm>
        </p:spPr>
      </p:pic>
    </p:spTree>
    <p:extLst>
      <p:ext uri="{BB962C8B-B14F-4D97-AF65-F5344CB8AC3E}">
        <p14:creationId xmlns:p14="http://schemas.microsoft.com/office/powerpoint/2010/main" val="1894033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F524C5-6512-D9A4-E90D-334E634A0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16EDB1-0FED-07EB-A7C8-53937118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Per practicar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FF147312-5CDF-4C61-3AA4-B0A321C26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027" y="1847088"/>
            <a:ext cx="7091946" cy="5010912"/>
          </a:xfrm>
        </p:spPr>
      </p:pic>
    </p:spTree>
    <p:extLst>
      <p:ext uri="{BB962C8B-B14F-4D97-AF65-F5344CB8AC3E}">
        <p14:creationId xmlns:p14="http://schemas.microsoft.com/office/powerpoint/2010/main" val="369213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45CF8A-CE81-87AA-56FB-52A1A6024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FAF08D-6687-C91A-D251-367B001B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PROPIETATS DELS FLUIDS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A756EF-A6AB-E0EB-4F58-64A6F8B8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600" dirty="0" err="1"/>
              <a:t>Anem</a:t>
            </a:r>
            <a:r>
              <a:rPr lang="es-ES" sz="2600" dirty="0"/>
              <a:t> a calcular el </a:t>
            </a:r>
            <a:r>
              <a:rPr lang="es-ES" sz="2600" dirty="0" err="1"/>
              <a:t>radi</a:t>
            </a:r>
            <a:r>
              <a:rPr lang="es-ES" sz="2600" dirty="0"/>
              <a:t> </a:t>
            </a:r>
            <a:r>
              <a:rPr lang="es-ES" sz="2600" dirty="0" err="1"/>
              <a:t>d'una</a:t>
            </a:r>
            <a:r>
              <a:rPr lang="es-ES" sz="2600" dirty="0"/>
              <a:t> esfera que es </a:t>
            </a:r>
            <a:r>
              <a:rPr lang="es-ES" sz="2600" dirty="0" err="1"/>
              <a:t>deixa</a:t>
            </a:r>
            <a:r>
              <a:rPr lang="es-ES" sz="2600" dirty="0"/>
              <a:t> </a:t>
            </a:r>
            <a:r>
              <a:rPr lang="es-ES" sz="2600" dirty="0" err="1"/>
              <a:t>caure</a:t>
            </a:r>
            <a:r>
              <a:rPr lang="es-ES" sz="2600" dirty="0"/>
              <a:t> en un </a:t>
            </a:r>
            <a:r>
              <a:rPr lang="es-ES" sz="2600" dirty="0" err="1"/>
              <a:t>tanc</a:t>
            </a:r>
            <a:r>
              <a:rPr lang="es-ES" sz="2600" dirty="0"/>
              <a:t> de glicerina </a:t>
            </a:r>
            <a:r>
              <a:rPr lang="es-ES" sz="2600" dirty="0" err="1"/>
              <a:t>amb</a:t>
            </a:r>
            <a:r>
              <a:rPr lang="es-ES" sz="2600" dirty="0"/>
              <a:t> una </a:t>
            </a:r>
            <a:r>
              <a:rPr lang="es-ES" sz="2600" dirty="0" err="1"/>
              <a:t>viscositat</a:t>
            </a:r>
            <a:r>
              <a:rPr lang="es-ES" sz="2600" dirty="0"/>
              <a:t> </a:t>
            </a:r>
            <a:r>
              <a:rPr lang="es-ES" sz="2600" dirty="0" err="1"/>
              <a:t>dinàmica</a:t>
            </a:r>
            <a:r>
              <a:rPr lang="es-ES" sz="2600" dirty="0"/>
              <a:t> de 1,2 </a:t>
            </a:r>
            <a:r>
              <a:rPr lang="es-ES" sz="2600" dirty="0" err="1"/>
              <a:t>Pa·s</a:t>
            </a:r>
            <a:r>
              <a:rPr lang="es-ES" sz="2600" dirty="0"/>
              <a:t>. La </a:t>
            </a:r>
            <a:r>
              <a:rPr lang="es-ES" sz="2600" dirty="0" err="1"/>
              <a:t>densitat</a:t>
            </a:r>
            <a:r>
              <a:rPr lang="es-ES" sz="2600" dirty="0"/>
              <a:t> de </a:t>
            </a:r>
            <a:r>
              <a:rPr lang="es-ES" sz="2600" dirty="0" err="1"/>
              <a:t>l'esfera</a:t>
            </a:r>
            <a:r>
              <a:rPr lang="es-ES" sz="2600" dirty="0"/>
              <a:t> </a:t>
            </a:r>
            <a:r>
              <a:rPr lang="es-ES" sz="2600" dirty="0" err="1"/>
              <a:t>és</a:t>
            </a:r>
            <a:r>
              <a:rPr lang="es-ES" sz="2600" dirty="0"/>
              <a:t> de 1500 kg/m³ i la </a:t>
            </a:r>
            <a:r>
              <a:rPr lang="es-ES" sz="2600" dirty="0" err="1"/>
              <a:t>densitat</a:t>
            </a:r>
            <a:r>
              <a:rPr lang="es-ES" sz="2600" dirty="0"/>
              <a:t> de la glicerina </a:t>
            </a:r>
            <a:r>
              <a:rPr lang="es-ES" sz="2600" dirty="0" err="1"/>
              <a:t>és</a:t>
            </a:r>
            <a:r>
              <a:rPr lang="es-ES" sz="2600" dirty="0"/>
              <a:t> de 1260 kg/m³. La </a:t>
            </a:r>
            <a:r>
              <a:rPr lang="es-ES" sz="2600" dirty="0" err="1"/>
              <a:t>velocitat</a:t>
            </a:r>
            <a:r>
              <a:rPr lang="es-ES" sz="2600" dirty="0"/>
              <a:t> terminal de </a:t>
            </a:r>
            <a:r>
              <a:rPr lang="es-ES" sz="2600" dirty="0" err="1"/>
              <a:t>l'esfera</a:t>
            </a:r>
            <a:r>
              <a:rPr lang="es-ES" sz="2600" dirty="0"/>
              <a:t> </a:t>
            </a:r>
            <a:r>
              <a:rPr lang="es-ES" sz="2600" dirty="0" err="1"/>
              <a:t>és</a:t>
            </a:r>
            <a:r>
              <a:rPr lang="es-ES" sz="2600" dirty="0"/>
              <a:t> de 0.0084 m/s.</a:t>
            </a:r>
            <a:endParaRPr lang="ca-ES" sz="2600" dirty="0"/>
          </a:p>
        </p:txBody>
      </p:sp>
    </p:spTree>
    <p:extLst>
      <p:ext uri="{BB962C8B-B14F-4D97-AF65-F5344CB8AC3E}">
        <p14:creationId xmlns:p14="http://schemas.microsoft.com/office/powerpoint/2010/main" val="4000297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B381D-D4B3-BF45-0159-E5251185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CARACTERÍSTIQUES DELS FLUIDS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8E0547-730D-ACB9-8542-7A62EB23A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3000" dirty="0"/>
              <a:t>1. Fluid = medi continu la massa del qual </a:t>
            </a:r>
            <a:r>
              <a:rPr lang="ca-ES" sz="3000" dirty="0">
                <a:solidFill>
                  <a:schemeClr val="accent2"/>
                </a:solidFill>
              </a:rPr>
              <a:t>s’adapta</a:t>
            </a:r>
            <a:r>
              <a:rPr lang="ca-ES" sz="3000" dirty="0"/>
              <a:t> al recipient que el conté</a:t>
            </a:r>
          </a:p>
          <a:p>
            <a:pPr marL="0" indent="0" algn="just">
              <a:buNone/>
            </a:pPr>
            <a:r>
              <a:rPr lang="ca-ES" sz="3000" dirty="0"/>
              <a:t>2. Fluid = substàncies que es </a:t>
            </a:r>
            <a:r>
              <a:rPr lang="ca-ES" sz="3000" dirty="0">
                <a:solidFill>
                  <a:schemeClr val="accent2"/>
                </a:solidFill>
              </a:rPr>
              <a:t>deformen</a:t>
            </a:r>
            <a:r>
              <a:rPr lang="ca-ES" sz="3000" dirty="0"/>
              <a:t> contínuament sota l’aplicació d’un esforç</a:t>
            </a:r>
          </a:p>
          <a:p>
            <a:pPr marL="0" indent="0" algn="just">
              <a:buNone/>
            </a:pPr>
            <a:r>
              <a:rPr lang="ca-ES" sz="3000" dirty="0"/>
              <a:t>3. Les seves molècules estan lligades per </a:t>
            </a:r>
            <a:r>
              <a:rPr lang="ca-ES" sz="3000" dirty="0">
                <a:solidFill>
                  <a:schemeClr val="accent2"/>
                </a:solidFill>
              </a:rPr>
              <a:t>forces d’atracció febles</a:t>
            </a:r>
            <a:r>
              <a:rPr lang="ca-ES" sz="3000" dirty="0"/>
              <a:t> -&gt; capacitat per fluir = desplaçar-se sense conservar la forma</a:t>
            </a:r>
          </a:p>
          <a:p>
            <a:pPr marL="0" indent="0" algn="just">
              <a:buNone/>
            </a:pPr>
            <a:r>
              <a:rPr lang="ca-ES" sz="3000" dirty="0"/>
              <a:t>4. Estats fonamentals de la matèria -&gt; </a:t>
            </a:r>
            <a:r>
              <a:rPr lang="ca-ES" sz="3000" dirty="0">
                <a:solidFill>
                  <a:schemeClr val="accent2"/>
                </a:solidFill>
              </a:rPr>
              <a:t>líquids i gasos</a:t>
            </a:r>
          </a:p>
          <a:p>
            <a:pPr marL="0" indent="0">
              <a:buNone/>
            </a:pPr>
            <a:endParaRPr lang="ca-ES" sz="2200" dirty="0"/>
          </a:p>
        </p:txBody>
      </p:sp>
    </p:spTree>
    <p:extLst>
      <p:ext uri="{BB962C8B-B14F-4D97-AF65-F5344CB8AC3E}">
        <p14:creationId xmlns:p14="http://schemas.microsoft.com/office/powerpoint/2010/main" val="1617457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369FE4-61DD-B5C3-4BF0-4C23BBE7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PROPIETATS DELS FLUIDS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F42452-2148-D6CF-96AC-7A4CA9FBE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000" dirty="0">
                <a:solidFill>
                  <a:schemeClr val="accent2"/>
                </a:solidFill>
              </a:rPr>
              <a:t>1. Distància molecular gran </a:t>
            </a:r>
          </a:p>
          <a:p>
            <a:pPr marL="0" indent="0">
              <a:buNone/>
            </a:pPr>
            <a:r>
              <a:rPr lang="ca-ES" sz="3000" dirty="0"/>
              <a:t>-&gt; les molècules dels fluids estan molt més allunyats les unes de les altres que les dels sòlids</a:t>
            </a:r>
          </a:p>
          <a:p>
            <a:pPr marL="0" indent="0">
              <a:buNone/>
            </a:pPr>
            <a:r>
              <a:rPr lang="ca-ES" sz="3000" dirty="0">
                <a:solidFill>
                  <a:schemeClr val="accent2"/>
                </a:solidFill>
              </a:rPr>
              <a:t>2. Absència de forma pròpia</a:t>
            </a:r>
            <a:r>
              <a:rPr lang="ca-ES" sz="3000" dirty="0"/>
              <a:t> </a:t>
            </a:r>
          </a:p>
          <a:p>
            <a:pPr marL="0" indent="0">
              <a:buNone/>
            </a:pPr>
            <a:r>
              <a:rPr lang="ca-ES" sz="3000" dirty="0"/>
              <a:t>-&gt; forces de cohesió febles </a:t>
            </a:r>
          </a:p>
          <a:p>
            <a:pPr marL="0" indent="0">
              <a:buNone/>
            </a:pPr>
            <a:r>
              <a:rPr lang="ca-ES" sz="3000" dirty="0"/>
              <a:t>-&gt; capacitat per adaptar-se a la forma del recipient</a:t>
            </a:r>
          </a:p>
          <a:p>
            <a:pPr marL="0" indent="0">
              <a:buNone/>
            </a:pPr>
            <a:r>
              <a:rPr lang="ca-ES" sz="3000" dirty="0"/>
              <a:t>-&gt; forces NO són prou fortes per recuperar la forma</a:t>
            </a:r>
          </a:p>
          <a:p>
            <a:pPr marL="0" indent="0">
              <a:buNone/>
            </a:pPr>
            <a:r>
              <a:rPr lang="ca-ES" sz="3000" dirty="0"/>
              <a:t>-&gt; NO forces de recuperació elàstiques (com els sòlids)</a:t>
            </a:r>
          </a:p>
        </p:txBody>
      </p:sp>
    </p:spTree>
    <p:extLst>
      <p:ext uri="{BB962C8B-B14F-4D97-AF65-F5344CB8AC3E}">
        <p14:creationId xmlns:p14="http://schemas.microsoft.com/office/powerpoint/2010/main" val="4173182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306EC5-81A1-88A1-1A10-AF131119B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486F11-949D-BABF-5A26-9201B727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PROPIETATS DELS FLUIDS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678D6-2E2D-1989-6F79-F20BCA1F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3000" dirty="0">
                <a:solidFill>
                  <a:schemeClr val="accent2"/>
                </a:solidFill>
              </a:rPr>
              <a:t>3. Moviment molecular lliure-</a:t>
            </a:r>
            <a:r>
              <a:rPr lang="ca-ES" sz="3000" dirty="0"/>
              <a:t>&gt; les molècules no tenen un moviment restringit (com els sòlids)</a:t>
            </a:r>
          </a:p>
          <a:p>
            <a:pPr marL="0" indent="0">
              <a:buNone/>
            </a:pPr>
            <a:r>
              <a:rPr lang="ca-ES" sz="3000" dirty="0">
                <a:solidFill>
                  <a:schemeClr val="accent2"/>
                </a:solidFill>
              </a:rPr>
              <a:t>4. Capacitat de compressió</a:t>
            </a:r>
          </a:p>
          <a:p>
            <a:pPr marL="0" indent="0">
              <a:buNone/>
            </a:pPr>
            <a:r>
              <a:rPr lang="ca-ES" sz="3000" dirty="0"/>
              <a:t>-&gt; per disminuir el volum s’ha d’incrementar la pressió</a:t>
            </a:r>
          </a:p>
          <a:p>
            <a:pPr marL="0" indent="0">
              <a:buNone/>
            </a:pPr>
            <a:r>
              <a:rPr lang="ca-ES" sz="3000" dirty="0"/>
              <a:t>-&gt; Líquids: poc compressibles</a:t>
            </a:r>
          </a:p>
          <a:p>
            <a:pPr marL="0" indent="0">
              <a:buNone/>
            </a:pPr>
            <a:r>
              <a:rPr lang="ca-ES" sz="3000" dirty="0"/>
              <a:t>-&gt; Gasos: altament compressibles</a:t>
            </a:r>
          </a:p>
          <a:p>
            <a:pPr marL="0" indent="0">
              <a:buNone/>
            </a:pPr>
            <a:r>
              <a:rPr lang="ca-ES" sz="3000" dirty="0">
                <a:solidFill>
                  <a:schemeClr val="accent2"/>
                </a:solidFill>
              </a:rPr>
              <a:t>5. Viscositat</a:t>
            </a:r>
          </a:p>
          <a:p>
            <a:pPr marL="0" indent="0">
              <a:buNone/>
            </a:pPr>
            <a:r>
              <a:rPr lang="ca-ES" sz="3000" dirty="0"/>
              <a:t>Capacitat de fluir</a:t>
            </a:r>
          </a:p>
          <a:p>
            <a:pPr marL="0" indent="0">
              <a:buNone/>
            </a:pPr>
            <a:r>
              <a:rPr lang="ca-ES" sz="3000" dirty="0"/>
              <a:t>Líquids &gt; gasos</a:t>
            </a:r>
          </a:p>
        </p:txBody>
      </p:sp>
    </p:spTree>
    <p:extLst>
      <p:ext uri="{BB962C8B-B14F-4D97-AF65-F5344CB8AC3E}">
        <p14:creationId xmlns:p14="http://schemas.microsoft.com/office/powerpoint/2010/main" val="175397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A1834B-E092-1DDF-07AC-CF53741C8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B101B9-7901-EADE-8108-FA65A5AB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PROPIETATS DELS FLUIDS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EB2148-D65F-0FDD-AC54-94E720F02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200" dirty="0"/>
              <a:t>El fluid pot estar en repòs o en moviment. Quan està en moviment, es pot desplaçar en dos tipus de règim:</a:t>
            </a:r>
          </a:p>
          <a:p>
            <a:pPr marL="514350" indent="-514350">
              <a:buAutoNum type="alphaLcParenR"/>
            </a:pPr>
            <a:r>
              <a:rPr lang="ca-ES" sz="2200" dirty="0">
                <a:solidFill>
                  <a:schemeClr val="accent2"/>
                </a:solidFill>
              </a:rPr>
              <a:t>Règim estacionari</a:t>
            </a:r>
          </a:p>
          <a:p>
            <a:pPr marL="0" indent="0">
              <a:buNone/>
            </a:pPr>
            <a:r>
              <a:rPr lang="ca-ES" sz="2200" dirty="0"/>
              <a:t>El fluid es desplaça en capes mantenint una uniformitat de velocitats en diferents capes</a:t>
            </a:r>
          </a:p>
          <a:p>
            <a:pPr marL="0" indent="0">
              <a:buNone/>
            </a:pPr>
            <a:r>
              <a:rPr lang="ca-ES" sz="2200" dirty="0">
                <a:solidFill>
                  <a:schemeClr val="accent2"/>
                </a:solidFill>
              </a:rPr>
              <a:t>b) Règim turbulent</a:t>
            </a:r>
          </a:p>
          <a:p>
            <a:pPr marL="0" indent="0">
              <a:buNone/>
            </a:pPr>
            <a:r>
              <a:rPr lang="ca-ES" sz="2200" dirty="0"/>
              <a:t>El fluid es desplaça sense mantenir la uniformitat de les capes ni les velocitats</a:t>
            </a:r>
          </a:p>
        </p:txBody>
      </p:sp>
    </p:spTree>
    <p:extLst>
      <p:ext uri="{BB962C8B-B14F-4D97-AF65-F5344CB8AC3E}">
        <p14:creationId xmlns:p14="http://schemas.microsoft.com/office/powerpoint/2010/main" val="1831428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4BC3DE-31B7-4AD0-DCD4-53483357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FE7D6F-CC89-06CF-A23C-BE076EBB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TIPUS DE FLUIDS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C7FD7-97F2-A6EB-9504-D19672BDD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ES" sz="3000" b="1" dirty="0" err="1"/>
              <a:t>Fluids</a:t>
            </a:r>
            <a:r>
              <a:rPr lang="es-ES" sz="3000" b="1" dirty="0"/>
              <a:t> </a:t>
            </a:r>
            <a:r>
              <a:rPr lang="es-ES" sz="3000" b="1" dirty="0" err="1"/>
              <a:t>newtonians</a:t>
            </a:r>
            <a:endParaRPr lang="es-ES" sz="3000" b="1" dirty="0"/>
          </a:p>
          <a:p>
            <a:pPr marL="0" indent="0">
              <a:buNone/>
            </a:pPr>
            <a:r>
              <a:rPr lang="es-ES" sz="3000" dirty="0"/>
              <a:t>Les </a:t>
            </a:r>
            <a:r>
              <a:rPr lang="es-ES" sz="3000" dirty="0" err="1"/>
              <a:t>tensions</a:t>
            </a:r>
            <a:r>
              <a:rPr lang="es-ES" sz="3000" dirty="0"/>
              <a:t> internes del fluid al aplicar una </a:t>
            </a:r>
            <a:r>
              <a:rPr lang="es-ES" sz="3000" dirty="0" err="1"/>
              <a:t>força</a:t>
            </a:r>
            <a:r>
              <a:rPr lang="es-ES" sz="3000" dirty="0"/>
              <a:t> </a:t>
            </a:r>
            <a:r>
              <a:rPr lang="es-ES" sz="3000" dirty="0" err="1"/>
              <a:t>són</a:t>
            </a:r>
            <a:r>
              <a:rPr lang="es-ES" sz="3000" dirty="0"/>
              <a:t> </a:t>
            </a:r>
            <a:r>
              <a:rPr lang="es-ES" sz="3000" dirty="0" err="1">
                <a:solidFill>
                  <a:schemeClr val="accent2"/>
                </a:solidFill>
              </a:rPr>
              <a:t>proporcionals</a:t>
            </a:r>
            <a:r>
              <a:rPr lang="es-ES" sz="3000" dirty="0"/>
              <a:t> a la </a:t>
            </a:r>
            <a:r>
              <a:rPr lang="es-ES" sz="3000" dirty="0" err="1"/>
              <a:t>velocitat</a:t>
            </a:r>
            <a:r>
              <a:rPr lang="es-ES" sz="3000" dirty="0"/>
              <a:t> del fluid (</a:t>
            </a:r>
            <a:r>
              <a:rPr lang="es-ES" sz="3000" dirty="0" err="1"/>
              <a:t>relació</a:t>
            </a:r>
            <a:r>
              <a:rPr lang="es-ES" sz="3000"/>
              <a:t> lineal).</a:t>
            </a:r>
            <a:endParaRPr lang="es-ES" sz="3000" dirty="0"/>
          </a:p>
          <a:p>
            <a:pPr marL="0" indent="0">
              <a:buNone/>
            </a:pPr>
            <a:r>
              <a:rPr lang="es-ES" sz="3000" dirty="0"/>
              <a:t>La </a:t>
            </a:r>
            <a:r>
              <a:rPr lang="es-ES" sz="3000" dirty="0" err="1"/>
              <a:t>viscositat</a:t>
            </a:r>
            <a:r>
              <a:rPr lang="es-ES" sz="3000" dirty="0"/>
              <a:t> es </a:t>
            </a:r>
            <a:r>
              <a:rPr lang="es-ES" sz="3000" dirty="0" err="1"/>
              <a:t>manté</a:t>
            </a:r>
            <a:r>
              <a:rPr lang="es-ES" sz="3000" dirty="0"/>
              <a:t> </a:t>
            </a:r>
            <a:r>
              <a:rPr lang="es-ES" sz="3000" dirty="0" err="1">
                <a:solidFill>
                  <a:schemeClr val="accent2"/>
                </a:solidFill>
              </a:rPr>
              <a:t>constant</a:t>
            </a:r>
            <a:r>
              <a:rPr lang="es-ES" sz="3000" dirty="0"/>
              <a:t> en el </a:t>
            </a:r>
            <a:r>
              <a:rPr lang="es-ES" sz="3000" dirty="0" err="1"/>
              <a:t>temps</a:t>
            </a:r>
            <a:r>
              <a:rPr lang="es-ES" sz="3000" dirty="0"/>
              <a:t>. </a:t>
            </a:r>
          </a:p>
          <a:p>
            <a:pPr marL="0" indent="0">
              <a:buNone/>
            </a:pPr>
            <a:r>
              <a:rPr lang="es-ES" sz="3000" dirty="0" err="1"/>
              <a:t>Exemples</a:t>
            </a:r>
            <a:r>
              <a:rPr lang="es-ES" sz="3000" dirty="0"/>
              <a:t>: </a:t>
            </a:r>
            <a:r>
              <a:rPr lang="es-ES" sz="3000" dirty="0" err="1"/>
              <a:t>aigua</a:t>
            </a:r>
            <a:r>
              <a:rPr lang="es-ES" sz="3000" dirty="0"/>
              <a:t>, </a:t>
            </a:r>
            <a:r>
              <a:rPr lang="es-ES" sz="3000" dirty="0" err="1"/>
              <a:t>llet</a:t>
            </a:r>
            <a:r>
              <a:rPr lang="es-ES" sz="3000" dirty="0"/>
              <a:t>, </a:t>
            </a:r>
            <a:r>
              <a:rPr lang="es-ES" sz="3000" dirty="0" err="1"/>
              <a:t>xarops</a:t>
            </a:r>
            <a:r>
              <a:rPr lang="es-ES" sz="3000" dirty="0"/>
              <a:t>, gel de </a:t>
            </a:r>
            <a:r>
              <a:rPr lang="es-ES" sz="3000" dirty="0" err="1"/>
              <a:t>bany</a:t>
            </a:r>
            <a:r>
              <a:rPr lang="es-ES" sz="3000" dirty="0"/>
              <a:t>, vi, etc.</a:t>
            </a:r>
          </a:p>
          <a:p>
            <a:pPr marL="0" indent="0">
              <a:buNone/>
            </a:pPr>
            <a:endParaRPr lang="es-ES" sz="2200" b="1" dirty="0"/>
          </a:p>
          <a:p>
            <a:pPr marL="0" indent="0">
              <a:buNone/>
            </a:pPr>
            <a:endParaRPr lang="ca-ES" sz="2200" b="1" dirty="0"/>
          </a:p>
        </p:txBody>
      </p:sp>
    </p:spTree>
    <p:extLst>
      <p:ext uri="{BB962C8B-B14F-4D97-AF65-F5344CB8AC3E}">
        <p14:creationId xmlns:p14="http://schemas.microsoft.com/office/powerpoint/2010/main" val="2689124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DA256C-1F69-A01E-DCB1-43C60CCE2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7AB070-1658-66B1-C8DA-A4C6D0D2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TIPUS DE FLUIDS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839E1-7FA5-52AB-150A-B637BB1B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ES" sz="3000" b="1" dirty="0" err="1"/>
              <a:t>Fluids</a:t>
            </a:r>
            <a:r>
              <a:rPr lang="es-ES" sz="3000" b="1" dirty="0"/>
              <a:t> no </a:t>
            </a:r>
            <a:r>
              <a:rPr lang="es-ES" sz="3000" b="1" dirty="0" err="1"/>
              <a:t>newtonians</a:t>
            </a:r>
            <a:endParaRPr lang="es-ES" sz="3000" b="1" dirty="0"/>
          </a:p>
          <a:p>
            <a:pPr marL="0" indent="0">
              <a:buNone/>
            </a:pPr>
            <a:r>
              <a:rPr lang="es-ES" sz="3000" dirty="0"/>
              <a:t>Les </a:t>
            </a:r>
            <a:r>
              <a:rPr lang="es-ES" sz="3000" dirty="0" err="1"/>
              <a:t>tensions</a:t>
            </a:r>
            <a:r>
              <a:rPr lang="es-ES" sz="3000" dirty="0"/>
              <a:t> internes del fluid al aplicar una </a:t>
            </a:r>
            <a:r>
              <a:rPr lang="es-ES" sz="3000" dirty="0" err="1"/>
              <a:t>força</a:t>
            </a:r>
            <a:r>
              <a:rPr lang="es-ES" sz="3000" dirty="0"/>
              <a:t> </a:t>
            </a:r>
            <a:r>
              <a:rPr lang="es-ES" sz="3000" dirty="0">
                <a:solidFill>
                  <a:schemeClr val="accent2"/>
                </a:solidFill>
              </a:rPr>
              <a:t>NO </a:t>
            </a:r>
            <a:r>
              <a:rPr lang="es-ES" sz="3000" dirty="0" err="1">
                <a:solidFill>
                  <a:schemeClr val="accent2"/>
                </a:solidFill>
              </a:rPr>
              <a:t>són</a:t>
            </a:r>
            <a:r>
              <a:rPr lang="es-ES" sz="3000" dirty="0">
                <a:solidFill>
                  <a:schemeClr val="accent2"/>
                </a:solidFill>
              </a:rPr>
              <a:t> </a:t>
            </a:r>
            <a:r>
              <a:rPr lang="es-ES" sz="3000" dirty="0" err="1">
                <a:solidFill>
                  <a:schemeClr val="accent2"/>
                </a:solidFill>
              </a:rPr>
              <a:t>proporcionals</a:t>
            </a:r>
            <a:r>
              <a:rPr lang="es-ES" sz="3000" dirty="0"/>
              <a:t> a la </a:t>
            </a:r>
            <a:r>
              <a:rPr lang="es-ES" sz="3000" dirty="0" err="1"/>
              <a:t>velocitat</a:t>
            </a:r>
            <a:r>
              <a:rPr lang="es-ES" sz="3000" dirty="0"/>
              <a:t> del fluid.</a:t>
            </a:r>
          </a:p>
          <a:p>
            <a:pPr marL="0" indent="0">
              <a:buNone/>
            </a:pPr>
            <a:r>
              <a:rPr lang="es-ES" sz="3000" dirty="0"/>
              <a:t>La </a:t>
            </a:r>
            <a:r>
              <a:rPr lang="es-ES" sz="3000" dirty="0" err="1"/>
              <a:t>viscositat</a:t>
            </a:r>
            <a:r>
              <a:rPr lang="es-ES" sz="3000" dirty="0"/>
              <a:t> </a:t>
            </a:r>
            <a:r>
              <a:rPr lang="es-ES" sz="3000" dirty="0">
                <a:solidFill>
                  <a:schemeClr val="accent2"/>
                </a:solidFill>
              </a:rPr>
              <a:t>NO</a:t>
            </a:r>
            <a:r>
              <a:rPr lang="es-ES" sz="3000" dirty="0"/>
              <a:t> es </a:t>
            </a:r>
            <a:r>
              <a:rPr lang="es-ES" sz="3000" dirty="0" err="1"/>
              <a:t>manté</a:t>
            </a:r>
            <a:r>
              <a:rPr lang="es-ES" sz="3000" dirty="0"/>
              <a:t> </a:t>
            </a:r>
            <a:r>
              <a:rPr lang="es-ES" sz="3000" dirty="0" err="1"/>
              <a:t>constant</a:t>
            </a:r>
            <a:r>
              <a:rPr lang="es-ES" sz="3000" dirty="0"/>
              <a:t> en el </a:t>
            </a:r>
            <a:r>
              <a:rPr lang="es-ES" sz="3000" dirty="0" err="1"/>
              <a:t>temps</a:t>
            </a:r>
            <a:r>
              <a:rPr lang="es-ES" sz="3000" dirty="0"/>
              <a:t>. </a:t>
            </a:r>
          </a:p>
          <a:p>
            <a:pPr marL="0" indent="0">
              <a:buNone/>
            </a:pPr>
            <a:r>
              <a:rPr lang="es-ES" sz="3000" dirty="0" err="1"/>
              <a:t>Exemples</a:t>
            </a:r>
            <a:r>
              <a:rPr lang="es-ES" sz="3000" dirty="0"/>
              <a:t>: </a:t>
            </a:r>
            <a:r>
              <a:rPr lang="es-ES" sz="3000" dirty="0" err="1"/>
              <a:t>aigua</a:t>
            </a:r>
            <a:r>
              <a:rPr lang="es-ES" sz="3000" dirty="0"/>
              <a:t>, </a:t>
            </a:r>
            <a:r>
              <a:rPr lang="es-ES" sz="3000" dirty="0" err="1"/>
              <a:t>llet</a:t>
            </a:r>
            <a:r>
              <a:rPr lang="es-ES" sz="3000" dirty="0"/>
              <a:t>, </a:t>
            </a:r>
            <a:r>
              <a:rPr lang="es-ES" sz="3000" dirty="0" err="1"/>
              <a:t>xarops</a:t>
            </a:r>
            <a:r>
              <a:rPr lang="es-ES" sz="3000" dirty="0"/>
              <a:t>, gel de </a:t>
            </a:r>
            <a:r>
              <a:rPr lang="es-ES" sz="3000" dirty="0" err="1"/>
              <a:t>bany</a:t>
            </a:r>
            <a:r>
              <a:rPr lang="es-ES" sz="3000" dirty="0"/>
              <a:t>, vi, etc.</a:t>
            </a:r>
          </a:p>
          <a:p>
            <a:pPr marL="0" indent="0">
              <a:buNone/>
            </a:pPr>
            <a:endParaRPr lang="es-ES" sz="2200" b="1" dirty="0"/>
          </a:p>
          <a:p>
            <a:pPr marL="0" indent="0">
              <a:buNone/>
            </a:pPr>
            <a:endParaRPr lang="ca-ES" sz="2200" b="1" dirty="0"/>
          </a:p>
        </p:txBody>
      </p:sp>
    </p:spTree>
    <p:extLst>
      <p:ext uri="{BB962C8B-B14F-4D97-AF65-F5344CB8AC3E}">
        <p14:creationId xmlns:p14="http://schemas.microsoft.com/office/powerpoint/2010/main" val="240311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683CEF-01F2-5EC6-84FA-493065055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FD1F23-4DCC-3762-5725-E4559382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a-ES" sz="5400"/>
              <a:t>QUÈ ÉS?</a:t>
            </a:r>
          </a:p>
        </p:txBody>
      </p:sp>
      <p:sp>
        <p:nvSpPr>
          <p:cNvPr id="205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D51CEA-841A-177B-CF23-F9531D41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a-ES" sz="2200" dirty="0"/>
              <a:t>Capacitat d’un fluid per desplaçar-se.</a:t>
            </a:r>
          </a:p>
          <a:p>
            <a:r>
              <a:rPr lang="ca-ES" sz="2200" dirty="0"/>
              <a:t>Permet predir la velocitat de desplaçament d’un fluid.</a:t>
            </a:r>
          </a:p>
          <a:p>
            <a:r>
              <a:rPr lang="ca-ES" sz="2200" dirty="0"/>
              <a:t>Factors que intervenen en la velocitat: </a:t>
            </a:r>
          </a:p>
          <a:p>
            <a:r>
              <a:rPr lang="ca-ES" sz="2200" dirty="0">
                <a:highlight>
                  <a:srgbClr val="FFFF00"/>
                </a:highlight>
              </a:rPr>
              <a:t>Densitat del fluid i temperatura</a:t>
            </a:r>
            <a:endParaRPr lang="ca-ES" sz="2200">
              <a:highlight>
                <a:srgbClr val="FFFF00"/>
              </a:highlight>
            </a:endParaRPr>
          </a:p>
        </p:txBody>
      </p:sp>
      <p:pic>
        <p:nvPicPr>
          <p:cNvPr id="2052" name="Picture 4" descr="Fluidos: tipos, propiedades, características y ejemplos">
            <a:extLst>
              <a:ext uri="{FF2B5EF4-FFF2-40B4-BE49-F238E27FC236}">
                <a16:creationId xmlns:a16="http://schemas.microsoft.com/office/drawing/2014/main" id="{6D62BAB2-A7C7-6309-2DB2-3337FC79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703070"/>
            <a:ext cx="6903720" cy="34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84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172C0D-DE3F-197C-6A60-17BAD8D4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000" dirty="0"/>
              <a:t>COMPORTAMENT DE LA VISCOSITAT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9BEDA5-634C-4971-E0F2-6285817F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a-ES" sz="3000" dirty="0">
                <a:solidFill>
                  <a:schemeClr val="accent2"/>
                </a:solidFill>
                <a:latin typeface="Aptos" panose="020B0004020202020204" pitchFamily="34" charset="0"/>
              </a:rPr>
              <a:t>Líquids</a:t>
            </a:r>
            <a:r>
              <a:rPr lang="ca-ES" sz="3000" dirty="0">
                <a:latin typeface="Aptos" panose="020B0004020202020204" pitchFamily="34" charset="0"/>
              </a:rPr>
              <a:t>: </a:t>
            </a:r>
            <a:r>
              <a:rPr lang="es-ES" sz="3000" b="0" i="0" dirty="0">
                <a:effectLst/>
                <a:latin typeface="Aptos" panose="020B0004020202020204" pitchFamily="34" charset="0"/>
              </a:rPr>
              <a:t>↓</a:t>
            </a:r>
            <a:r>
              <a:rPr lang="es-ES" sz="3000" b="0" i="0" dirty="0" err="1">
                <a:effectLst/>
                <a:latin typeface="Aptos" panose="020B0004020202020204" pitchFamily="34" charset="0"/>
              </a:rPr>
              <a:t>viscositat</a:t>
            </a:r>
            <a:r>
              <a:rPr lang="es-ES" sz="3000" b="0" i="0" dirty="0">
                <a:effectLst/>
                <a:latin typeface="Aptos" panose="020B0004020202020204" pitchFamily="34" charset="0"/>
              </a:rPr>
              <a:t> ↑temperatura</a:t>
            </a:r>
          </a:p>
          <a:p>
            <a:r>
              <a:rPr lang="es-ES" sz="3000" dirty="0" err="1">
                <a:solidFill>
                  <a:schemeClr val="accent2"/>
                </a:solidFill>
                <a:latin typeface="Aptos" panose="020B0004020202020204" pitchFamily="34" charset="0"/>
              </a:rPr>
              <a:t>Gasos</a:t>
            </a:r>
            <a:r>
              <a:rPr lang="es-ES" sz="3000" dirty="0">
                <a:latin typeface="Aptos" panose="020B0004020202020204" pitchFamily="34" charset="0"/>
              </a:rPr>
              <a:t>: </a:t>
            </a:r>
            <a:r>
              <a:rPr lang="es-ES" sz="3000" b="0" i="0" dirty="0">
                <a:effectLst/>
                <a:latin typeface="Aptos" panose="020B0004020202020204" pitchFamily="34" charset="0"/>
              </a:rPr>
              <a:t>↑</a:t>
            </a:r>
            <a:r>
              <a:rPr lang="es-ES" sz="3000" b="0" i="0" dirty="0" err="1">
                <a:effectLst/>
                <a:latin typeface="Aptos" panose="020B0004020202020204" pitchFamily="34" charset="0"/>
              </a:rPr>
              <a:t>viscositat</a:t>
            </a:r>
            <a:r>
              <a:rPr lang="es-ES" sz="3000" b="0" i="0" dirty="0">
                <a:effectLst/>
                <a:latin typeface="Aptos" panose="020B0004020202020204" pitchFamily="34" charset="0"/>
              </a:rPr>
              <a:t> ↑temperatura</a:t>
            </a:r>
          </a:p>
        </p:txBody>
      </p:sp>
    </p:spTree>
    <p:extLst>
      <p:ext uri="{BB962C8B-B14F-4D97-AF65-F5344CB8AC3E}">
        <p14:creationId xmlns:p14="http://schemas.microsoft.com/office/powerpoint/2010/main" val="1530517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D561CA-9C12-EB18-5643-5330580B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000"/>
              <a:t>COMPORTAMENT DE LA VISCOSITAT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4267C1-CAB1-0727-3EF5-6F887ACE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000" dirty="0">
                <a:solidFill>
                  <a:schemeClr val="accent2"/>
                </a:solidFill>
                <a:latin typeface="Aptos" panose="020B0004020202020204" pitchFamily="34" charset="0"/>
              </a:rPr>
              <a:t>Escalfar </a:t>
            </a:r>
            <a:r>
              <a:rPr lang="es-ES" sz="3000" dirty="0" err="1">
                <a:solidFill>
                  <a:schemeClr val="accent2"/>
                </a:solidFill>
                <a:latin typeface="Aptos" panose="020B0004020202020204" pitchFamily="34" charset="0"/>
              </a:rPr>
              <a:t>líquids</a:t>
            </a:r>
            <a:r>
              <a:rPr lang="es-ES" sz="3000" dirty="0">
                <a:solidFill>
                  <a:schemeClr val="accent2"/>
                </a:solidFill>
                <a:latin typeface="Aptos" panose="020B0004020202020204" pitchFamily="34" charset="0"/>
              </a:rPr>
              <a:t> -&gt; </a:t>
            </a:r>
            <a:r>
              <a:rPr lang="es-ES" sz="3000" dirty="0" err="1">
                <a:solidFill>
                  <a:schemeClr val="accent2"/>
                </a:solidFill>
                <a:latin typeface="Aptos" panose="020B0004020202020204" pitchFamily="34" charset="0"/>
              </a:rPr>
              <a:t>més</a:t>
            </a:r>
            <a:r>
              <a:rPr lang="es-ES" sz="30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s-ES" sz="3000" dirty="0" err="1">
                <a:solidFill>
                  <a:schemeClr val="accent2"/>
                </a:solidFill>
                <a:latin typeface="Aptos" panose="020B0004020202020204" pitchFamily="34" charset="0"/>
              </a:rPr>
              <a:t>fluidesa</a:t>
            </a:r>
            <a:endParaRPr lang="es-ES" sz="3000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s-ES" sz="3000" b="1" dirty="0" err="1">
                <a:latin typeface="Aptos" panose="020B0004020202020204" pitchFamily="34" charset="0"/>
              </a:rPr>
              <a:t>Justificació</a:t>
            </a:r>
            <a:r>
              <a:rPr lang="es-ES" sz="3000" b="1" dirty="0">
                <a:latin typeface="Aptos" panose="020B0004020202020204" pitchFamily="34" charset="0"/>
              </a:rPr>
              <a:t>:</a:t>
            </a:r>
            <a:r>
              <a:rPr lang="es-ES" sz="3000" dirty="0">
                <a:latin typeface="Aptos" panose="020B0004020202020204" pitchFamily="34" charset="0"/>
              </a:rPr>
              <a:t> </a:t>
            </a:r>
            <a:r>
              <a:rPr lang="es-ES" sz="3000" b="0" i="0" dirty="0">
                <a:effectLst/>
                <a:latin typeface="Aptos" panose="020B0004020202020204" pitchFamily="34" charset="0"/>
              </a:rPr>
              <a:t>↓ </a:t>
            </a:r>
            <a:r>
              <a:rPr lang="es-ES" sz="3000" b="0" i="0" dirty="0" err="1">
                <a:effectLst/>
                <a:latin typeface="Aptos" panose="020B0004020202020204" pitchFamily="34" charset="0"/>
              </a:rPr>
              <a:t>forces</a:t>
            </a:r>
            <a:r>
              <a:rPr lang="es-ES" sz="3000" b="0" i="0" dirty="0">
                <a:effectLst/>
                <a:latin typeface="Aptos" panose="020B0004020202020204" pitchFamily="34" charset="0"/>
              </a:rPr>
              <a:t> de </a:t>
            </a:r>
            <a:r>
              <a:rPr lang="es-ES" sz="3000" b="0" i="0" dirty="0" err="1">
                <a:effectLst/>
                <a:latin typeface="Aptos" panose="020B0004020202020204" pitchFamily="34" charset="0"/>
              </a:rPr>
              <a:t>cohesió</a:t>
            </a:r>
            <a:r>
              <a:rPr lang="es-ES" sz="3000" b="0" i="0" dirty="0">
                <a:effectLst/>
                <a:latin typeface="Aptos" panose="020B0004020202020204" pitchFamily="34" charset="0"/>
              </a:rPr>
              <a:t> entre les </a:t>
            </a:r>
            <a:r>
              <a:rPr lang="es-ES" sz="3000" b="0" i="0" dirty="0" err="1">
                <a:effectLst/>
                <a:latin typeface="Aptos" panose="020B0004020202020204" pitchFamily="34" charset="0"/>
              </a:rPr>
              <a:t>molècules</a:t>
            </a:r>
            <a:r>
              <a:rPr lang="es-ES" sz="3000" b="0" i="0" dirty="0">
                <a:effectLst/>
                <a:latin typeface="Aptos" panose="020B0004020202020204" pitchFamily="34" charset="0"/>
              </a:rPr>
              <a:t> /</a:t>
            </a:r>
            <a:r>
              <a:rPr lang="es-ES" sz="3000" b="0" i="0" dirty="0" err="1">
                <a:effectLst/>
                <a:latin typeface="Aptos" panose="020B0004020202020204" pitchFamily="34" charset="0"/>
              </a:rPr>
              <a:t>fricció</a:t>
            </a:r>
            <a:endParaRPr lang="es-ES" sz="3000" b="0" i="0" dirty="0"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s-ES" sz="3000" b="1" dirty="0" err="1">
                <a:latin typeface="Aptos" panose="020B0004020202020204" pitchFamily="34" charset="0"/>
              </a:rPr>
              <a:t>Exemple</a:t>
            </a:r>
            <a:r>
              <a:rPr lang="es-ES" sz="3000" b="1" dirty="0">
                <a:latin typeface="Aptos" panose="020B0004020202020204" pitchFamily="34" charset="0"/>
              </a:rPr>
              <a:t>:</a:t>
            </a:r>
            <a:r>
              <a:rPr lang="es-ES" sz="3000" dirty="0">
                <a:latin typeface="Aptos" panose="020B0004020202020204" pitchFamily="34" charset="0"/>
              </a:rPr>
              <a:t> escalfar </a:t>
            </a:r>
            <a:r>
              <a:rPr lang="es-ES" sz="3000" dirty="0" err="1">
                <a:latin typeface="Aptos" panose="020B0004020202020204" pitchFamily="34" charset="0"/>
              </a:rPr>
              <a:t>oli</a:t>
            </a:r>
            <a:r>
              <a:rPr lang="es-ES" sz="3000" dirty="0">
                <a:latin typeface="Aptos" panose="020B0004020202020204" pitchFamily="34" charset="0"/>
              </a:rPr>
              <a:t> en una paella</a:t>
            </a:r>
          </a:p>
          <a:p>
            <a:pPr marL="0" indent="0" algn="ctr">
              <a:buNone/>
            </a:pPr>
            <a:r>
              <a:rPr lang="es-ES" sz="3000" dirty="0">
                <a:solidFill>
                  <a:schemeClr val="accent2"/>
                </a:solidFill>
                <a:latin typeface="Aptos" panose="020B0004020202020204" pitchFamily="34" charset="0"/>
              </a:rPr>
              <a:t>Escalfar </a:t>
            </a:r>
            <a:r>
              <a:rPr lang="es-ES" sz="3000" dirty="0" err="1">
                <a:solidFill>
                  <a:schemeClr val="accent2"/>
                </a:solidFill>
                <a:latin typeface="Aptos" panose="020B0004020202020204" pitchFamily="34" charset="0"/>
              </a:rPr>
              <a:t>gasos</a:t>
            </a:r>
            <a:r>
              <a:rPr lang="es-ES" sz="3000" dirty="0">
                <a:solidFill>
                  <a:schemeClr val="accent2"/>
                </a:solidFill>
                <a:latin typeface="Aptos" panose="020B0004020202020204" pitchFamily="34" charset="0"/>
              </a:rPr>
              <a:t> -&gt; </a:t>
            </a:r>
            <a:r>
              <a:rPr lang="es-ES" sz="3000" dirty="0" err="1">
                <a:solidFill>
                  <a:schemeClr val="accent2"/>
                </a:solidFill>
                <a:latin typeface="Aptos" panose="020B0004020202020204" pitchFamily="34" charset="0"/>
              </a:rPr>
              <a:t>menys</a:t>
            </a:r>
            <a:r>
              <a:rPr lang="es-ES" sz="30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s-ES" sz="3000" dirty="0" err="1">
                <a:solidFill>
                  <a:schemeClr val="accent2"/>
                </a:solidFill>
                <a:latin typeface="Aptos" panose="020B0004020202020204" pitchFamily="34" charset="0"/>
              </a:rPr>
              <a:t>fluidesa</a:t>
            </a:r>
            <a:endParaRPr lang="es-ES" sz="3000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s-ES" sz="3000" b="1" dirty="0" err="1">
                <a:latin typeface="Aptos" panose="020B0004020202020204" pitchFamily="34" charset="0"/>
              </a:rPr>
              <a:t>Justificació</a:t>
            </a:r>
            <a:r>
              <a:rPr lang="es-ES" sz="3000" b="1" dirty="0">
                <a:latin typeface="Aptos" panose="020B0004020202020204" pitchFamily="34" charset="0"/>
              </a:rPr>
              <a:t>:</a:t>
            </a:r>
            <a:r>
              <a:rPr lang="es-ES" sz="3000" dirty="0">
                <a:latin typeface="Aptos" panose="020B0004020202020204" pitchFamily="34" charset="0"/>
              </a:rPr>
              <a:t> </a:t>
            </a:r>
            <a:r>
              <a:rPr lang="es-ES" sz="3000" b="0" i="0" dirty="0">
                <a:effectLst/>
                <a:latin typeface="Aptos" panose="020B0004020202020204" pitchFamily="34" charset="0"/>
              </a:rPr>
              <a:t>↑temperatura = ↑ </a:t>
            </a:r>
            <a:r>
              <a:rPr lang="es-ES" sz="3000" b="0" i="0" dirty="0" err="1">
                <a:effectLst/>
                <a:latin typeface="Aptos" panose="020B0004020202020204" pitchFamily="34" charset="0"/>
              </a:rPr>
              <a:t>fricció</a:t>
            </a:r>
            <a:r>
              <a:rPr lang="es-ES" sz="3000" b="0" i="0" dirty="0">
                <a:effectLst/>
                <a:latin typeface="Aptos" panose="020B0004020202020204" pitchFamily="34" charset="0"/>
              </a:rPr>
              <a:t> entre </a:t>
            </a:r>
            <a:r>
              <a:rPr lang="es-ES" sz="3000" b="0" i="0" dirty="0" err="1">
                <a:effectLst/>
                <a:latin typeface="Aptos" panose="020B0004020202020204" pitchFamily="34" charset="0"/>
              </a:rPr>
              <a:t>molècules</a:t>
            </a:r>
            <a:endParaRPr lang="es-ES" sz="3000" b="0" i="0" dirty="0"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ca-ES" sz="3000" dirty="0"/>
          </a:p>
        </p:txBody>
      </p:sp>
    </p:spTree>
    <p:extLst>
      <p:ext uri="{BB962C8B-B14F-4D97-AF65-F5344CB8AC3E}">
        <p14:creationId xmlns:p14="http://schemas.microsoft.com/office/powerpoint/2010/main" val="3081727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E8977-5CB5-94A0-C968-9D57B8279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746B91-639F-2A31-9175-29E524E6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000" dirty="0"/>
              <a:t>FLUIDS NO NEWTONIANS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42E8D6-7956-EE8E-927F-ACBC32862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a-ES" sz="2200" dirty="0"/>
              <a:t>No tenen un valor de viscositat definit i constant</a:t>
            </a:r>
          </a:p>
          <a:p>
            <a:r>
              <a:rPr lang="ca-ES" sz="2200" dirty="0"/>
              <a:t>És necessari classificar-los segons les seves característiques reològiques</a:t>
            </a:r>
          </a:p>
          <a:p>
            <a:endParaRPr lang="ca-ES" sz="2200" dirty="0"/>
          </a:p>
          <a:p>
            <a:pPr marL="457200" indent="-457200">
              <a:buAutoNum type="arabicParenR"/>
            </a:pPr>
            <a:r>
              <a:rPr lang="ca-ES" sz="2200" b="1" dirty="0"/>
              <a:t>Fluids no newtonians amb comportament independent del temps</a:t>
            </a:r>
          </a:p>
          <a:p>
            <a:pPr marL="457200" indent="-457200">
              <a:buAutoNum type="arabicParenR"/>
            </a:pPr>
            <a:endParaRPr lang="ca-ES" sz="2200" b="1" dirty="0"/>
          </a:p>
          <a:p>
            <a:pPr marL="0" indent="0">
              <a:buNone/>
            </a:pPr>
            <a:endParaRPr lang="ca-ES" sz="2200" b="1" dirty="0"/>
          </a:p>
          <a:p>
            <a:pPr marL="0" indent="0">
              <a:buNone/>
            </a:pPr>
            <a:r>
              <a:rPr lang="ca-ES" sz="2200" b="1" dirty="0"/>
              <a:t>2) Fluids no newtonians amb comportament dependent del temps</a:t>
            </a:r>
          </a:p>
          <a:p>
            <a:pPr marL="0" indent="0">
              <a:buNone/>
            </a:pPr>
            <a:r>
              <a:rPr lang="ca-ES" sz="2200" dirty="0"/>
              <a:t>La viscositat depèn del temps que dura l’esforç exterior sobre el fluid</a:t>
            </a:r>
          </a:p>
          <a:p>
            <a:pPr marL="457200" indent="-457200">
              <a:buAutoNum type="arabicParenR"/>
            </a:pPr>
            <a:endParaRPr lang="ca-ES" sz="2200" b="1" dirty="0"/>
          </a:p>
        </p:txBody>
      </p:sp>
    </p:spTree>
    <p:extLst>
      <p:ext uri="{BB962C8B-B14F-4D97-AF65-F5344CB8AC3E}">
        <p14:creationId xmlns:p14="http://schemas.microsoft.com/office/powerpoint/2010/main" val="3559813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7C69B2-B829-4545-B7E0-DA0966027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2FF335-6C18-5F4E-33B8-08596D56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CLASSIFICACIÓ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B97BD6-40D3-AE0B-A047-9CE5B9B2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091113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latin typeface="Aptos" panose="020B0004020202020204" pitchFamily="34" charset="0"/>
              </a:rPr>
              <a:t>1.- </a:t>
            </a:r>
            <a:r>
              <a:rPr lang="es-ES" sz="2200" b="1" dirty="0" err="1">
                <a:latin typeface="Aptos" panose="020B0004020202020204" pitchFamily="34" charset="0"/>
              </a:rPr>
              <a:t>Fluids</a:t>
            </a:r>
            <a:r>
              <a:rPr lang="es-ES" sz="2200" b="1" dirty="0">
                <a:latin typeface="Aptos" panose="020B0004020202020204" pitchFamily="34" charset="0"/>
              </a:rPr>
              <a:t> </a:t>
            </a:r>
            <a:r>
              <a:rPr lang="es-ES" sz="2200" b="1" dirty="0" err="1">
                <a:latin typeface="Aptos" panose="020B0004020202020204" pitchFamily="34" charset="0"/>
              </a:rPr>
              <a:t>tixotròpics</a:t>
            </a:r>
            <a:r>
              <a:rPr lang="es-ES" sz="2200" b="1" dirty="0"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" sz="2200" dirty="0" err="1"/>
              <a:t>és</a:t>
            </a:r>
            <a:r>
              <a:rPr lang="es-ES" sz="2200" dirty="0"/>
              <a:t> un </a:t>
            </a:r>
            <a:r>
              <a:rPr lang="es-ES" sz="2200" dirty="0" err="1"/>
              <a:t>tipus</a:t>
            </a:r>
            <a:r>
              <a:rPr lang="es-ES" sz="2200" dirty="0"/>
              <a:t> de material que es fa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líquid</a:t>
            </a:r>
            <a:r>
              <a:rPr lang="es-ES" sz="2200" dirty="0"/>
              <a:t> </a:t>
            </a:r>
            <a:r>
              <a:rPr lang="es-ES" sz="2200" dirty="0" err="1"/>
              <a:t>quan</a:t>
            </a:r>
            <a:r>
              <a:rPr lang="es-ES" sz="2200" dirty="0"/>
              <a:t> el </a:t>
            </a:r>
            <a:r>
              <a:rPr lang="es-ES" sz="2200" dirty="0" err="1"/>
              <a:t>barreges</a:t>
            </a:r>
            <a:r>
              <a:rPr lang="es-ES" sz="2200" dirty="0"/>
              <a:t> o </a:t>
            </a:r>
            <a:r>
              <a:rPr lang="es-ES" sz="2200" dirty="0" err="1"/>
              <a:t>l'agites</a:t>
            </a:r>
            <a:r>
              <a:rPr lang="es-ES" sz="2200" dirty="0"/>
              <a:t>, </a:t>
            </a:r>
            <a:r>
              <a:rPr lang="es-ES" sz="2200" dirty="0" err="1"/>
              <a:t>però</a:t>
            </a:r>
            <a:r>
              <a:rPr lang="es-ES" sz="2200" dirty="0"/>
              <a:t> torna a ser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espès</a:t>
            </a:r>
            <a:r>
              <a:rPr lang="es-ES" sz="2200" dirty="0"/>
              <a:t> </a:t>
            </a:r>
            <a:r>
              <a:rPr lang="es-ES" sz="2200" dirty="0" err="1"/>
              <a:t>quan</a:t>
            </a:r>
            <a:r>
              <a:rPr lang="es-ES" sz="2200" dirty="0"/>
              <a:t> el </a:t>
            </a:r>
            <a:r>
              <a:rPr lang="es-ES" sz="2200" dirty="0" err="1"/>
              <a:t>deixes</a:t>
            </a:r>
            <a:r>
              <a:rPr lang="es-ES" sz="2200" dirty="0"/>
              <a:t> reposar. </a:t>
            </a:r>
          </a:p>
          <a:p>
            <a:pPr marL="0" indent="0">
              <a:buNone/>
            </a:pPr>
            <a:endParaRPr lang="es-ES" sz="2200" b="0" i="0" dirty="0"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s-ES" sz="2200" b="0" i="0" dirty="0" err="1">
                <a:effectLst/>
                <a:latin typeface="Aptos" panose="020B0004020202020204" pitchFamily="34" charset="0"/>
              </a:rPr>
              <a:t>Exemple</a:t>
            </a:r>
            <a:r>
              <a:rPr lang="es-ES" sz="2200" b="0" i="0" dirty="0">
                <a:effectLst/>
                <a:latin typeface="Aptos" panose="020B0004020202020204" pitchFamily="34" charset="0"/>
              </a:rPr>
              <a:t>: </a:t>
            </a:r>
            <a:r>
              <a:rPr lang="es-ES" sz="2200" dirty="0" err="1">
                <a:solidFill>
                  <a:schemeClr val="accent2"/>
                </a:solidFill>
              </a:rPr>
              <a:t>ketchup</a:t>
            </a:r>
            <a:r>
              <a:rPr lang="es-ES" sz="2200" dirty="0"/>
              <a:t>. </a:t>
            </a:r>
            <a:r>
              <a:rPr lang="es-ES" sz="2200" dirty="0" err="1"/>
              <a:t>Quan</a:t>
            </a:r>
            <a:r>
              <a:rPr lang="es-ES" sz="2200" dirty="0"/>
              <a:t> el </a:t>
            </a:r>
            <a:r>
              <a:rPr lang="es-ES" sz="2200" dirty="0" err="1"/>
              <a:t>pots</a:t>
            </a:r>
            <a:r>
              <a:rPr lang="es-ES" sz="2200" dirty="0"/>
              <a:t> de </a:t>
            </a:r>
            <a:r>
              <a:rPr lang="es-ES" sz="2200" dirty="0" err="1"/>
              <a:t>ketchup</a:t>
            </a:r>
            <a:r>
              <a:rPr lang="es-ES" sz="2200" dirty="0"/>
              <a:t> </a:t>
            </a:r>
            <a:r>
              <a:rPr lang="es-ES" sz="2200" dirty="0" err="1"/>
              <a:t>està</a:t>
            </a:r>
            <a:r>
              <a:rPr lang="es-ES" sz="2200" dirty="0"/>
              <a:t> en </a:t>
            </a:r>
            <a:r>
              <a:rPr lang="es-ES" sz="2200" dirty="0" err="1"/>
              <a:t>repòs</a:t>
            </a:r>
            <a:r>
              <a:rPr lang="es-ES" sz="2200" dirty="0"/>
              <a:t>, el </a:t>
            </a:r>
            <a:r>
              <a:rPr lang="es-ES" sz="2200" dirty="0" err="1"/>
              <a:t>ketchup</a:t>
            </a:r>
            <a:r>
              <a:rPr lang="es-ES" sz="2200" dirty="0"/>
              <a:t> </a:t>
            </a:r>
            <a:r>
              <a:rPr lang="es-ES" sz="2200" dirty="0" err="1"/>
              <a:t>és</a:t>
            </a:r>
            <a:r>
              <a:rPr lang="es-ES" sz="2200" dirty="0"/>
              <a:t> </a:t>
            </a:r>
            <a:r>
              <a:rPr lang="es-ES" sz="2200" dirty="0" err="1"/>
              <a:t>dens</a:t>
            </a:r>
            <a:r>
              <a:rPr lang="es-ES" sz="2200" dirty="0"/>
              <a:t> i difícil de </a:t>
            </a:r>
            <a:r>
              <a:rPr lang="es-ES" sz="2200" dirty="0" err="1"/>
              <a:t>sortir</a:t>
            </a:r>
            <a:r>
              <a:rPr lang="es-ES" sz="2200" dirty="0"/>
              <a:t>. </a:t>
            </a:r>
            <a:r>
              <a:rPr lang="es-ES" sz="2200" dirty="0" err="1"/>
              <a:t>Però</a:t>
            </a:r>
            <a:r>
              <a:rPr lang="es-ES" sz="2200" dirty="0"/>
              <a:t> </a:t>
            </a:r>
            <a:r>
              <a:rPr lang="es-ES" sz="2200" dirty="0" err="1"/>
              <a:t>quan</a:t>
            </a:r>
            <a:r>
              <a:rPr lang="es-ES" sz="2200" dirty="0"/>
              <a:t> agites o </a:t>
            </a:r>
            <a:r>
              <a:rPr lang="es-ES" sz="2200" dirty="0" err="1"/>
              <a:t>sacseges</a:t>
            </a:r>
            <a:r>
              <a:rPr lang="es-ES" sz="2200" dirty="0"/>
              <a:t> el </a:t>
            </a:r>
            <a:r>
              <a:rPr lang="es-ES" sz="2200" dirty="0" err="1"/>
              <a:t>pot</a:t>
            </a:r>
            <a:r>
              <a:rPr lang="es-ES" sz="2200" dirty="0"/>
              <a:t>, el </a:t>
            </a:r>
            <a:r>
              <a:rPr lang="es-ES" sz="2200" dirty="0" err="1"/>
              <a:t>ketchup</a:t>
            </a:r>
            <a:r>
              <a:rPr lang="es-ES" sz="2200" dirty="0"/>
              <a:t> es torna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fluït</a:t>
            </a:r>
            <a:r>
              <a:rPr lang="es-ES" sz="2200" dirty="0"/>
              <a:t> i </a:t>
            </a:r>
            <a:r>
              <a:rPr lang="es-ES" sz="2200" dirty="0" err="1"/>
              <a:t>és</a:t>
            </a:r>
            <a:r>
              <a:rPr lang="es-ES" sz="2200" dirty="0"/>
              <a:t>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fàcil</a:t>
            </a:r>
            <a:r>
              <a:rPr lang="es-ES" sz="2200" dirty="0"/>
              <a:t> de servir.</a:t>
            </a:r>
            <a:endParaRPr lang="es-ES" sz="2200" b="0" i="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AEF50E2D-B296-DB72-205C-5CC0BCAC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76" y="2627517"/>
            <a:ext cx="5756318" cy="25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90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A1565-DC88-C1CE-162D-FC96498B5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CE5B1B-5648-3CA8-8393-8C9E8C33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CLASSIFICACIÓ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42E6D0-6CE9-1CA8-DF82-CD6E82CF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562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200" b="1" dirty="0"/>
              <a:t>2.- Fluids </a:t>
            </a:r>
            <a:r>
              <a:rPr lang="ca-ES" sz="2200" b="1" dirty="0" err="1"/>
              <a:t>reopèxics</a:t>
            </a:r>
            <a:endParaRPr lang="ca-ES" sz="2200" b="1" dirty="0"/>
          </a:p>
          <a:p>
            <a:pPr marL="0" indent="0">
              <a:buNone/>
            </a:pPr>
            <a:r>
              <a:rPr lang="es-ES" sz="2200" dirty="0" err="1"/>
              <a:t>és</a:t>
            </a:r>
            <a:r>
              <a:rPr lang="es-ES" sz="2200" dirty="0"/>
              <a:t> </a:t>
            </a:r>
            <a:r>
              <a:rPr lang="es-ES" sz="2200" dirty="0" err="1"/>
              <a:t>just</a:t>
            </a:r>
            <a:r>
              <a:rPr lang="es-ES" sz="2200" dirty="0"/>
              <a:t> el </a:t>
            </a:r>
            <a:r>
              <a:rPr lang="es-ES" sz="2200" dirty="0" err="1"/>
              <a:t>contrari</a:t>
            </a:r>
            <a:r>
              <a:rPr lang="es-ES" sz="2200" dirty="0"/>
              <a:t> </a:t>
            </a:r>
            <a:r>
              <a:rPr lang="es-ES" sz="2200" dirty="0" err="1"/>
              <a:t>d'un</a:t>
            </a:r>
            <a:r>
              <a:rPr lang="es-ES" sz="2200" dirty="0"/>
              <a:t> fluid </a:t>
            </a:r>
            <a:r>
              <a:rPr lang="es-ES" sz="2200" dirty="0" err="1"/>
              <a:t>tixotròpic</a:t>
            </a:r>
            <a:r>
              <a:rPr lang="es-ES" sz="2200" dirty="0"/>
              <a:t>. </a:t>
            </a:r>
            <a:r>
              <a:rPr lang="es-ES" sz="2200" dirty="0" err="1"/>
              <a:t>És</a:t>
            </a:r>
            <a:r>
              <a:rPr lang="es-ES" sz="2200" dirty="0"/>
              <a:t> a </a:t>
            </a:r>
            <a:r>
              <a:rPr lang="es-ES" sz="2200" dirty="0" err="1"/>
              <a:t>dir</a:t>
            </a:r>
            <a:r>
              <a:rPr lang="es-ES" sz="2200" dirty="0"/>
              <a:t>, </a:t>
            </a:r>
            <a:r>
              <a:rPr lang="es-ES" sz="2200" dirty="0" err="1"/>
              <a:t>és</a:t>
            </a:r>
            <a:r>
              <a:rPr lang="es-ES" sz="2200" dirty="0"/>
              <a:t> un </a:t>
            </a:r>
            <a:r>
              <a:rPr lang="es-ES" sz="2200" dirty="0" err="1"/>
              <a:t>tipus</a:t>
            </a:r>
            <a:r>
              <a:rPr lang="es-ES" sz="2200" dirty="0"/>
              <a:t> de material que es fa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espès</a:t>
            </a:r>
            <a:r>
              <a:rPr lang="es-ES" sz="2200" dirty="0"/>
              <a:t> </a:t>
            </a:r>
            <a:r>
              <a:rPr lang="es-ES" sz="2200" dirty="0" err="1"/>
              <a:t>quan</a:t>
            </a:r>
            <a:r>
              <a:rPr lang="es-ES" sz="2200" dirty="0"/>
              <a:t> el </a:t>
            </a:r>
            <a:r>
              <a:rPr lang="es-ES" sz="2200" dirty="0" err="1"/>
              <a:t>barreges</a:t>
            </a:r>
            <a:r>
              <a:rPr lang="es-ES" sz="2200" dirty="0"/>
              <a:t> o </a:t>
            </a:r>
            <a:r>
              <a:rPr lang="es-ES" sz="2200" dirty="0" err="1"/>
              <a:t>l'agites</a:t>
            </a:r>
            <a:r>
              <a:rPr lang="es-ES" sz="2200" dirty="0"/>
              <a:t>, </a:t>
            </a:r>
            <a:r>
              <a:rPr lang="es-ES" sz="2200" dirty="0" err="1"/>
              <a:t>però</a:t>
            </a:r>
            <a:r>
              <a:rPr lang="es-ES" sz="2200" dirty="0"/>
              <a:t> es torna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líquid</a:t>
            </a:r>
            <a:r>
              <a:rPr lang="es-ES" sz="2200" dirty="0"/>
              <a:t> </a:t>
            </a:r>
            <a:r>
              <a:rPr lang="es-ES" sz="2200" dirty="0" err="1"/>
              <a:t>quan</a:t>
            </a:r>
            <a:r>
              <a:rPr lang="es-ES" sz="2200" dirty="0"/>
              <a:t> el </a:t>
            </a:r>
            <a:r>
              <a:rPr lang="es-ES" sz="2200" dirty="0" err="1"/>
              <a:t>deixes</a:t>
            </a:r>
            <a:r>
              <a:rPr lang="es-ES" sz="2200" dirty="0"/>
              <a:t> reposar.</a:t>
            </a:r>
          </a:p>
          <a:p>
            <a:pPr marL="0" indent="0">
              <a:buNone/>
            </a:pPr>
            <a:endParaRPr lang="es-ES" sz="2200" b="1" dirty="0"/>
          </a:p>
          <a:p>
            <a:pPr marL="0" indent="0">
              <a:buNone/>
            </a:pPr>
            <a:r>
              <a:rPr lang="es-ES" sz="2200" b="1" dirty="0" err="1"/>
              <a:t>Exemple</a:t>
            </a:r>
            <a:r>
              <a:rPr lang="es-ES" sz="2200" b="1" dirty="0"/>
              <a:t>: </a:t>
            </a:r>
            <a:r>
              <a:rPr lang="es-ES" sz="2200" dirty="0">
                <a:solidFill>
                  <a:schemeClr val="accent2"/>
                </a:solidFill>
              </a:rPr>
              <a:t>pintura per </a:t>
            </a:r>
            <a:r>
              <a:rPr lang="es-ES" sz="2200" dirty="0" err="1">
                <a:solidFill>
                  <a:schemeClr val="accent2"/>
                </a:solidFill>
              </a:rPr>
              <a:t>parets</a:t>
            </a:r>
            <a:r>
              <a:rPr lang="es-ES" sz="2200" dirty="0"/>
              <a:t>. </a:t>
            </a:r>
            <a:r>
              <a:rPr lang="es-ES" sz="2200" dirty="0" err="1"/>
              <a:t>Quan</a:t>
            </a:r>
            <a:r>
              <a:rPr lang="es-ES" sz="2200" dirty="0"/>
              <a:t> la </a:t>
            </a:r>
            <a:r>
              <a:rPr lang="es-ES" sz="2200" dirty="0" err="1"/>
              <a:t>remous</a:t>
            </a:r>
            <a:r>
              <a:rPr lang="es-ES" sz="2200" dirty="0"/>
              <a:t> </a:t>
            </a:r>
            <a:r>
              <a:rPr lang="es-ES" sz="2200" dirty="0" err="1"/>
              <a:t>bé</a:t>
            </a:r>
            <a:r>
              <a:rPr lang="es-ES" sz="2200" dirty="0"/>
              <a:t> </a:t>
            </a:r>
            <a:r>
              <a:rPr lang="es-ES" sz="2200" dirty="0" err="1"/>
              <a:t>abans</a:t>
            </a:r>
            <a:r>
              <a:rPr lang="es-ES" sz="2200" dirty="0"/>
              <a:t> </a:t>
            </a:r>
            <a:r>
              <a:rPr lang="es-ES" sz="2200" dirty="0" err="1"/>
              <a:t>d'utilitzar</a:t>
            </a:r>
            <a:r>
              <a:rPr lang="es-ES" sz="2200" dirty="0"/>
              <a:t>-la, es fa </a:t>
            </a: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espessa</a:t>
            </a:r>
            <a:r>
              <a:rPr lang="es-ES" sz="2200" dirty="0"/>
              <a:t>, i </a:t>
            </a:r>
            <a:r>
              <a:rPr lang="es-ES" sz="2200" dirty="0" err="1"/>
              <a:t>això</a:t>
            </a:r>
            <a:r>
              <a:rPr lang="es-ES" sz="2200" dirty="0"/>
              <a:t> evita que </a:t>
            </a:r>
            <a:r>
              <a:rPr lang="es-ES" sz="2200" dirty="0" err="1"/>
              <a:t>degoti</a:t>
            </a:r>
            <a:r>
              <a:rPr lang="es-ES" sz="2200" dirty="0"/>
              <a:t> </a:t>
            </a:r>
            <a:r>
              <a:rPr lang="es-ES" sz="2200" dirty="0" err="1"/>
              <a:t>massa</a:t>
            </a:r>
            <a:r>
              <a:rPr lang="es-ES" sz="2200" dirty="0"/>
              <a:t> </a:t>
            </a:r>
            <a:r>
              <a:rPr lang="es-ES" sz="2200" dirty="0" err="1"/>
              <a:t>fàcilment</a:t>
            </a:r>
            <a:r>
              <a:rPr lang="es-ES" sz="2200" dirty="0"/>
              <a:t>. </a:t>
            </a:r>
            <a:r>
              <a:rPr lang="es-ES" sz="2200" dirty="0" err="1"/>
              <a:t>Però</a:t>
            </a:r>
            <a:r>
              <a:rPr lang="es-ES" sz="2200" dirty="0"/>
              <a:t> un </a:t>
            </a:r>
            <a:r>
              <a:rPr lang="es-ES" sz="2200" dirty="0" err="1"/>
              <a:t>cop</a:t>
            </a:r>
            <a:r>
              <a:rPr lang="es-ES" sz="2200" dirty="0"/>
              <a:t> </a:t>
            </a:r>
            <a:r>
              <a:rPr lang="es-ES" sz="2200" dirty="0" err="1"/>
              <a:t>l'apliques</a:t>
            </a:r>
            <a:r>
              <a:rPr lang="es-ES" sz="2200" dirty="0"/>
              <a:t> a la </a:t>
            </a:r>
            <a:r>
              <a:rPr lang="es-ES" sz="2200" dirty="0" err="1"/>
              <a:t>paret</a:t>
            </a:r>
            <a:r>
              <a:rPr lang="es-ES" sz="2200" dirty="0"/>
              <a:t> i </a:t>
            </a:r>
            <a:r>
              <a:rPr lang="es-ES" sz="2200" dirty="0" err="1"/>
              <a:t>deixes</a:t>
            </a:r>
            <a:r>
              <a:rPr lang="es-ES" sz="2200" dirty="0"/>
              <a:t> reposar, es torna </a:t>
            </a:r>
            <a:r>
              <a:rPr lang="es-ES" sz="2200" dirty="0" err="1"/>
              <a:t>més</a:t>
            </a:r>
            <a:r>
              <a:rPr lang="es-ES" sz="2200" dirty="0"/>
              <a:t> líquida, la </a:t>
            </a:r>
            <a:r>
              <a:rPr lang="es-ES" sz="2200" dirty="0" err="1"/>
              <a:t>qual</a:t>
            </a:r>
            <a:r>
              <a:rPr lang="es-ES" sz="2200" dirty="0"/>
              <a:t> cosa facilita un </a:t>
            </a:r>
            <a:r>
              <a:rPr lang="es-ES" sz="2200" dirty="0" err="1"/>
              <a:t>acabat</a:t>
            </a:r>
            <a:r>
              <a:rPr lang="es-ES" sz="2200" dirty="0"/>
              <a:t> </a:t>
            </a:r>
            <a:r>
              <a:rPr lang="es-ES" sz="2200" dirty="0" err="1"/>
              <a:t>suau</a:t>
            </a:r>
            <a:r>
              <a:rPr lang="es-ES" sz="2200" dirty="0"/>
              <a:t> i uniforme.</a:t>
            </a:r>
            <a:endParaRPr lang="ca-ES" sz="2200" b="1" dirty="0"/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B10F512-D493-36E0-EA16-3291208A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413" y="2886964"/>
            <a:ext cx="5001387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85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9CBCEE-907B-20FF-4CE4-D09663F4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a-ES" sz="4600"/>
              <a:t>MÈTODES PER DETERMINAR LA VISCOSITAT DE LÍQUIDS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E52AF3-594E-E824-3A44-50F09496F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ES" sz="3000" b="1" dirty="0" err="1"/>
              <a:t>Viscosímetre</a:t>
            </a:r>
            <a:r>
              <a:rPr lang="es-ES" sz="3000" b="1" dirty="0"/>
              <a:t> ENGLER</a:t>
            </a:r>
          </a:p>
          <a:p>
            <a:pPr marL="0" indent="0" algn="just">
              <a:buNone/>
            </a:pPr>
            <a:r>
              <a:rPr lang="es-ES" sz="3000" dirty="0" err="1"/>
              <a:t>Aquest</a:t>
            </a:r>
            <a:r>
              <a:rPr lang="es-ES" sz="3000" dirty="0"/>
              <a:t> </a:t>
            </a:r>
            <a:r>
              <a:rPr lang="es-ES" sz="3000" dirty="0" err="1"/>
              <a:t>viscosímetre</a:t>
            </a:r>
            <a:r>
              <a:rPr lang="es-ES" sz="3000" dirty="0"/>
              <a:t> es fa servir per a determinar la </a:t>
            </a:r>
            <a:r>
              <a:rPr lang="es-ES" sz="3000" dirty="0" err="1"/>
              <a:t>viscositat</a:t>
            </a:r>
            <a:r>
              <a:rPr lang="es-ES" sz="3000" dirty="0"/>
              <a:t> relativa </a:t>
            </a:r>
            <a:r>
              <a:rPr lang="es-ES" sz="3000" b="1" dirty="0" err="1"/>
              <a:t>d’olis</a:t>
            </a:r>
            <a:r>
              <a:rPr lang="es-ES" sz="3000" b="1" dirty="0"/>
              <a:t> </a:t>
            </a:r>
            <a:r>
              <a:rPr lang="es-ES" sz="3000" b="1" dirty="0" err="1"/>
              <a:t>lubricants</a:t>
            </a:r>
            <a:r>
              <a:rPr lang="es-ES" sz="3000" b="1" dirty="0"/>
              <a:t> i </a:t>
            </a:r>
            <a:r>
              <a:rPr lang="es-ES" sz="3000" b="1" dirty="0" err="1"/>
              <a:t>líquids</a:t>
            </a:r>
            <a:r>
              <a:rPr lang="es-ES" sz="3000" b="1" dirty="0"/>
              <a:t> </a:t>
            </a:r>
            <a:r>
              <a:rPr lang="es-ES" sz="3000" b="1" dirty="0" err="1"/>
              <a:t>derivats</a:t>
            </a:r>
            <a:r>
              <a:rPr lang="es-ES" sz="3000" b="1" dirty="0"/>
              <a:t> del </a:t>
            </a:r>
            <a:r>
              <a:rPr lang="es-ES" sz="3000" b="1" dirty="0" err="1"/>
              <a:t>petroli</a:t>
            </a:r>
            <a:r>
              <a:rPr lang="es-ES" sz="3000" dirty="0"/>
              <a:t>. Consta </a:t>
            </a:r>
            <a:r>
              <a:rPr lang="es-ES" sz="3000" dirty="0" err="1"/>
              <a:t>d’un</a:t>
            </a:r>
            <a:r>
              <a:rPr lang="es-ES" sz="3000" dirty="0"/>
              <a:t> </a:t>
            </a:r>
            <a:r>
              <a:rPr lang="es-ES" sz="3000" b="1" dirty="0" err="1"/>
              <a:t>dipòsit</a:t>
            </a:r>
            <a:r>
              <a:rPr lang="es-ES" sz="3000" b="1" dirty="0"/>
              <a:t> </a:t>
            </a:r>
            <a:r>
              <a:rPr lang="es-ES" sz="3000" b="1" dirty="0" err="1"/>
              <a:t>daurat</a:t>
            </a:r>
            <a:r>
              <a:rPr lang="es-ES" sz="3000" b="1" dirty="0"/>
              <a:t> </a:t>
            </a:r>
            <a:r>
              <a:rPr lang="es-ES" sz="3000" dirty="0"/>
              <a:t>al </a:t>
            </a:r>
            <a:r>
              <a:rPr lang="es-ES" sz="3000" dirty="0" err="1"/>
              <a:t>seu</a:t>
            </a:r>
            <a:r>
              <a:rPr lang="es-ES" sz="3000" dirty="0"/>
              <a:t> interior, que té un </a:t>
            </a:r>
            <a:r>
              <a:rPr lang="es-ES" sz="3000" dirty="0" err="1"/>
              <a:t>tub</a:t>
            </a:r>
            <a:r>
              <a:rPr lang="es-ES" sz="3000" dirty="0"/>
              <a:t> de </a:t>
            </a:r>
            <a:r>
              <a:rPr lang="es-ES" sz="3000" dirty="0" err="1"/>
              <a:t>sortida</a:t>
            </a:r>
            <a:r>
              <a:rPr lang="es-ES" sz="3000" dirty="0"/>
              <a:t> en la base i </a:t>
            </a:r>
            <a:r>
              <a:rPr lang="es-ES" sz="3000" b="1" dirty="0"/>
              <a:t>tres </a:t>
            </a:r>
            <a:r>
              <a:rPr lang="es-ES" sz="3000" b="1" dirty="0" err="1"/>
              <a:t>ganxos</a:t>
            </a:r>
            <a:r>
              <a:rPr lang="es-ES" sz="3000" b="1" dirty="0"/>
              <a:t> </a:t>
            </a:r>
            <a:r>
              <a:rPr lang="es-ES" sz="3000" dirty="0"/>
              <a:t>que marquen el </a:t>
            </a:r>
            <a:r>
              <a:rPr lang="es-ES" sz="3000" dirty="0" err="1"/>
              <a:t>nivell</a:t>
            </a:r>
            <a:r>
              <a:rPr lang="es-ES" sz="3000" dirty="0"/>
              <a:t> de </a:t>
            </a:r>
            <a:r>
              <a:rPr lang="es-ES" sz="3000" dirty="0" err="1"/>
              <a:t>líquid</a:t>
            </a:r>
            <a:r>
              <a:rPr lang="es-ES" sz="3000" dirty="0"/>
              <a:t>. </a:t>
            </a:r>
            <a:endParaRPr lang="ca-ES" sz="3000" b="1" dirty="0"/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E5978E39-71B1-8B37-5926-62A08BECA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62" r="14620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9BB007-9571-7ED5-EEC9-E5828D4A0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39F91A-BA6E-6D69-F895-E5C14CD9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a-ES" sz="4600"/>
              <a:t>MÈTODES PER DETERMINAR LA VISCOSITAT DE LÍQUIDS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B62B93-6AB9-CBB0-A88F-07DC041E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3"/>
            <a:ext cx="6713552" cy="4119172"/>
          </a:xfrm>
        </p:spPr>
        <p:txBody>
          <a:bodyPr anchor="t">
            <a:noAutofit/>
          </a:bodyPr>
          <a:lstStyle/>
          <a:p>
            <a:r>
              <a:rPr lang="es-ES" sz="3000" b="1" dirty="0" err="1"/>
              <a:t>Viscosímetre</a:t>
            </a:r>
            <a:r>
              <a:rPr lang="es-ES" sz="3000" b="1" dirty="0"/>
              <a:t> ENGLER</a:t>
            </a:r>
          </a:p>
          <a:p>
            <a:pPr marL="0" indent="0">
              <a:buNone/>
            </a:pPr>
            <a:r>
              <a:rPr lang="es-ES" sz="3000" dirty="0" err="1"/>
              <a:t>Aquest</a:t>
            </a:r>
            <a:r>
              <a:rPr lang="es-ES" sz="3000" dirty="0"/>
              <a:t> </a:t>
            </a:r>
            <a:r>
              <a:rPr lang="es-ES" sz="3000" dirty="0" err="1"/>
              <a:t>dipòsit</a:t>
            </a:r>
            <a:r>
              <a:rPr lang="es-ES" sz="3000" dirty="0"/>
              <a:t> té la </a:t>
            </a:r>
            <a:r>
              <a:rPr lang="es-ES" sz="3000" dirty="0" err="1"/>
              <a:t>seva</a:t>
            </a:r>
            <a:r>
              <a:rPr lang="es-ES" sz="3000" dirty="0"/>
              <a:t> </a:t>
            </a:r>
            <a:r>
              <a:rPr lang="es-ES" sz="3000" b="1" dirty="0"/>
              <a:t>tapa </a:t>
            </a:r>
            <a:r>
              <a:rPr lang="es-ES" sz="3000" b="1" dirty="0" err="1"/>
              <a:t>amb</a:t>
            </a:r>
            <a:r>
              <a:rPr lang="es-ES" sz="3000" b="1" dirty="0"/>
              <a:t> dos </a:t>
            </a:r>
            <a:r>
              <a:rPr lang="es-ES" sz="3000" b="1" dirty="0" err="1"/>
              <a:t>forats</a:t>
            </a:r>
            <a:r>
              <a:rPr lang="es-ES" sz="3000" dirty="0"/>
              <a:t>, un </a:t>
            </a:r>
            <a:r>
              <a:rPr lang="es-ES" sz="3000" b="1" dirty="0"/>
              <a:t>central</a:t>
            </a:r>
            <a:r>
              <a:rPr lang="es-ES" sz="3000" dirty="0"/>
              <a:t> </a:t>
            </a:r>
            <a:r>
              <a:rPr lang="es-ES" sz="3000" dirty="0" err="1"/>
              <a:t>pel</a:t>
            </a:r>
            <a:r>
              <a:rPr lang="es-ES" sz="3000" dirty="0"/>
              <a:t> que </a:t>
            </a:r>
            <a:r>
              <a:rPr lang="es-ES" sz="3000" dirty="0" err="1"/>
              <a:t>passa</a:t>
            </a:r>
            <a:r>
              <a:rPr lang="es-ES" sz="3000" dirty="0"/>
              <a:t> un pal de fusta </a:t>
            </a:r>
            <a:r>
              <a:rPr lang="es-ES" sz="3000" dirty="0" err="1"/>
              <a:t>acabat</a:t>
            </a:r>
            <a:r>
              <a:rPr lang="es-ES" sz="3000" dirty="0"/>
              <a:t> en punta, que tapa el </a:t>
            </a:r>
            <a:r>
              <a:rPr lang="es-ES" sz="3000" dirty="0" err="1"/>
              <a:t>forat</a:t>
            </a:r>
            <a:r>
              <a:rPr lang="es-ES" sz="3000" dirty="0"/>
              <a:t> de </a:t>
            </a:r>
            <a:r>
              <a:rPr lang="es-ES" sz="3000" dirty="0" err="1"/>
              <a:t>sortida</a:t>
            </a:r>
            <a:r>
              <a:rPr lang="es-ES" sz="3000" dirty="0"/>
              <a:t> i </a:t>
            </a:r>
            <a:r>
              <a:rPr lang="es-ES" sz="3000" dirty="0" err="1"/>
              <a:t>l’altre</a:t>
            </a:r>
            <a:r>
              <a:rPr lang="es-ES" sz="3000" dirty="0"/>
              <a:t> lateral </a:t>
            </a:r>
            <a:r>
              <a:rPr lang="es-ES" sz="3000" dirty="0" err="1"/>
              <a:t>on</a:t>
            </a:r>
            <a:r>
              <a:rPr lang="es-ES" sz="3000" dirty="0"/>
              <a:t> es </a:t>
            </a:r>
            <a:r>
              <a:rPr lang="es-ES" sz="3000" dirty="0" err="1"/>
              <a:t>col·loca</a:t>
            </a:r>
            <a:r>
              <a:rPr lang="es-ES" sz="3000" dirty="0"/>
              <a:t> el </a:t>
            </a:r>
            <a:r>
              <a:rPr lang="es-ES" sz="3000" dirty="0" err="1"/>
              <a:t>termòmetre</a:t>
            </a:r>
            <a:r>
              <a:rPr lang="es-ES" sz="3000" dirty="0"/>
              <a:t>. </a:t>
            </a:r>
            <a:r>
              <a:rPr lang="es-ES" sz="3000" dirty="0" err="1"/>
              <a:t>Aquest</a:t>
            </a:r>
            <a:r>
              <a:rPr lang="es-ES" sz="3000" dirty="0"/>
              <a:t> </a:t>
            </a:r>
            <a:r>
              <a:rPr lang="es-ES" sz="3000" dirty="0" err="1"/>
              <a:t>dipòsit</a:t>
            </a:r>
            <a:r>
              <a:rPr lang="es-ES" sz="3000" dirty="0"/>
              <a:t> </a:t>
            </a:r>
            <a:r>
              <a:rPr lang="es-ES" sz="3000" dirty="0" err="1"/>
              <a:t>està</a:t>
            </a:r>
            <a:r>
              <a:rPr lang="es-ES" sz="3000" dirty="0"/>
              <a:t> a </a:t>
            </a:r>
            <a:r>
              <a:rPr lang="es-ES" sz="3000" dirty="0" err="1"/>
              <a:t>dins</a:t>
            </a:r>
            <a:r>
              <a:rPr lang="es-ES" sz="3000" dirty="0"/>
              <a:t> </a:t>
            </a:r>
            <a:r>
              <a:rPr lang="es-ES" sz="3000" dirty="0" err="1"/>
              <a:t>d’un</a:t>
            </a:r>
            <a:r>
              <a:rPr lang="es-ES" sz="3000" dirty="0"/>
              <a:t> </a:t>
            </a:r>
            <a:r>
              <a:rPr lang="es-ES" sz="3000" dirty="0" err="1"/>
              <a:t>altre</a:t>
            </a:r>
            <a:r>
              <a:rPr lang="es-ES" sz="3000" dirty="0"/>
              <a:t> </a:t>
            </a:r>
            <a:r>
              <a:rPr lang="es-ES" sz="3000" dirty="0" err="1"/>
              <a:t>més</a:t>
            </a:r>
            <a:r>
              <a:rPr lang="es-ES" sz="3000" dirty="0"/>
              <a:t> gran que </a:t>
            </a:r>
            <a:r>
              <a:rPr lang="es-ES" sz="3000" dirty="0" err="1"/>
              <a:t>ell</a:t>
            </a:r>
            <a:r>
              <a:rPr lang="es-ES" sz="3000" dirty="0"/>
              <a:t>, que té un </a:t>
            </a:r>
            <a:r>
              <a:rPr lang="es-ES" sz="3000" b="1" dirty="0"/>
              <a:t>agitador i un </a:t>
            </a:r>
            <a:r>
              <a:rPr lang="es-ES" sz="3000" b="1" dirty="0" err="1"/>
              <a:t>termòmetre</a:t>
            </a:r>
            <a:r>
              <a:rPr lang="es-ES" sz="3000" dirty="0"/>
              <a:t>, el </a:t>
            </a:r>
            <a:r>
              <a:rPr lang="es-ES" sz="3000" dirty="0" err="1"/>
              <a:t>qual</a:t>
            </a:r>
            <a:r>
              <a:rPr lang="es-ES" sz="3000" dirty="0"/>
              <a:t> </a:t>
            </a:r>
            <a:r>
              <a:rPr lang="es-ES" sz="3000" dirty="0" err="1"/>
              <a:t>s’afegeix</a:t>
            </a:r>
            <a:r>
              <a:rPr lang="es-ES" sz="3000" dirty="0"/>
              <a:t> </a:t>
            </a:r>
            <a:r>
              <a:rPr lang="es-ES" sz="3000" b="1" dirty="0" err="1"/>
              <a:t>aigua</a:t>
            </a:r>
            <a:r>
              <a:rPr lang="es-ES" sz="3000" b="1" dirty="0"/>
              <a:t> o glicerina</a:t>
            </a:r>
            <a:r>
              <a:rPr lang="es-ES" sz="3000" dirty="0"/>
              <a:t>, per a formar el </a:t>
            </a:r>
            <a:r>
              <a:rPr lang="es-ES" sz="3000" b="1" dirty="0" err="1"/>
              <a:t>bany</a:t>
            </a:r>
            <a:r>
              <a:rPr lang="es-ES" sz="3000" dirty="0"/>
              <a:t> que </a:t>
            </a:r>
            <a:r>
              <a:rPr lang="es-ES" sz="3000" dirty="0" err="1"/>
              <a:t>s’escalfa</a:t>
            </a:r>
            <a:r>
              <a:rPr lang="es-ES" sz="3000" dirty="0"/>
              <a:t> </a:t>
            </a:r>
            <a:r>
              <a:rPr lang="es-ES" sz="3000" dirty="0" err="1"/>
              <a:t>mitjançant</a:t>
            </a:r>
            <a:r>
              <a:rPr lang="es-ES" sz="3000" dirty="0"/>
              <a:t> una </a:t>
            </a:r>
            <a:r>
              <a:rPr lang="es-ES" sz="3000" dirty="0" err="1"/>
              <a:t>resistència</a:t>
            </a:r>
            <a:r>
              <a:rPr lang="es-ES" sz="3000" dirty="0"/>
              <a:t> </a:t>
            </a:r>
            <a:r>
              <a:rPr lang="es-ES" sz="3000" dirty="0" err="1"/>
              <a:t>elèctrica</a:t>
            </a:r>
            <a:r>
              <a:rPr lang="es-ES" sz="3000" dirty="0"/>
              <a:t>.</a:t>
            </a:r>
            <a:endParaRPr lang="ca-ES" sz="3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009250-1E0A-49AD-04F7-C8DB9A8D35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62" r="14620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4A26C-D1BA-F32C-7F02-CBCABA20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AUTOAVALUACIÓ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B2D67E-7AAD-C25F-6CDD-1648EDC96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000" b="1" dirty="0"/>
              <a:t>1.- La viscositat d’una substància reflexa:</a:t>
            </a:r>
          </a:p>
          <a:p>
            <a:pPr marL="514350" indent="-514350">
              <a:buAutoNum type="alphaLcParenR"/>
            </a:pPr>
            <a:r>
              <a:rPr lang="ca-ES" sz="3000" dirty="0"/>
              <a:t>La quantitat de massa per volum que ocupa</a:t>
            </a:r>
          </a:p>
          <a:p>
            <a:pPr marL="514350" indent="-514350">
              <a:buAutoNum type="alphaLcParenR"/>
            </a:pPr>
            <a:r>
              <a:rPr lang="ca-ES" sz="3000" dirty="0"/>
              <a:t>La consistència de la substància</a:t>
            </a:r>
          </a:p>
          <a:p>
            <a:pPr marL="514350" indent="-514350">
              <a:buAutoNum type="alphaLcParenR"/>
            </a:pPr>
            <a:r>
              <a:rPr lang="ca-ES" sz="3000" dirty="0"/>
              <a:t>La capacitat de fluir</a:t>
            </a:r>
          </a:p>
          <a:p>
            <a:pPr marL="514350" indent="-514350">
              <a:buAutoNum type="alphaLcParenR"/>
            </a:pPr>
            <a:r>
              <a:rPr lang="ca-ES" sz="3000" dirty="0"/>
              <a:t>Totes les anteriors són correctes</a:t>
            </a:r>
          </a:p>
        </p:txBody>
      </p:sp>
    </p:spTree>
    <p:extLst>
      <p:ext uri="{BB962C8B-B14F-4D97-AF65-F5344CB8AC3E}">
        <p14:creationId xmlns:p14="http://schemas.microsoft.com/office/powerpoint/2010/main" val="442225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C0A68A-1700-7493-0AD9-59B2DBBF9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FDF644-EFC1-7715-DA2D-4F018559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AUTOAVALUACIÓ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7C862C-9EA3-F3CC-79AE-7FF91944D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000" b="1" dirty="0"/>
              <a:t>1.- La viscositat d’una substància reflexa:</a:t>
            </a:r>
          </a:p>
          <a:p>
            <a:pPr marL="514350" indent="-514350">
              <a:buAutoNum type="alphaLcParenR"/>
            </a:pPr>
            <a:r>
              <a:rPr lang="ca-ES" sz="3000" dirty="0"/>
              <a:t>La quantitat de massa per volum que ocupa</a:t>
            </a:r>
          </a:p>
          <a:p>
            <a:pPr marL="514350" indent="-514350">
              <a:buAutoNum type="alphaLcParenR"/>
            </a:pPr>
            <a:r>
              <a:rPr lang="ca-ES" sz="3000" dirty="0"/>
              <a:t>La consistència de la substància</a:t>
            </a:r>
          </a:p>
          <a:p>
            <a:pPr marL="514350" indent="-514350">
              <a:buAutoNum type="alphaLcParenR"/>
            </a:pPr>
            <a:r>
              <a:rPr lang="ca-ES" sz="3000" dirty="0">
                <a:highlight>
                  <a:srgbClr val="FFFF00"/>
                </a:highlight>
              </a:rPr>
              <a:t>La capacitat de fluir</a:t>
            </a:r>
          </a:p>
          <a:p>
            <a:pPr marL="514350" indent="-514350">
              <a:buAutoNum type="alphaLcParenR"/>
            </a:pPr>
            <a:r>
              <a:rPr lang="ca-ES" sz="3000" dirty="0"/>
              <a:t>Totes les anteriors són correctes</a:t>
            </a:r>
          </a:p>
        </p:txBody>
      </p:sp>
    </p:spTree>
    <p:extLst>
      <p:ext uri="{BB962C8B-B14F-4D97-AF65-F5344CB8AC3E}">
        <p14:creationId xmlns:p14="http://schemas.microsoft.com/office/powerpoint/2010/main" val="4076529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CB202E-AEED-6FB0-E71E-09A1762B4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8F2A85-FD8C-7E30-AC76-4514B696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AUTOAVALUACIÓ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3C1FD8-7C50-0045-4E3A-61D0B4C7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000" b="1" dirty="0"/>
              <a:t>2.- La viscositat relativa d’una substància és:</a:t>
            </a:r>
          </a:p>
          <a:p>
            <a:pPr marL="514350" indent="-514350">
              <a:buAutoNum type="alphaLcParenR"/>
            </a:pPr>
            <a:r>
              <a:rPr lang="ca-ES" sz="3000" dirty="0"/>
              <a:t>La relació de viscositat absoluta d’una substància respecte l’aigua </a:t>
            </a:r>
          </a:p>
          <a:p>
            <a:pPr marL="514350" indent="-514350">
              <a:buAutoNum type="alphaLcParenR"/>
            </a:pPr>
            <a:r>
              <a:rPr lang="ca-ES" sz="3000" dirty="0"/>
              <a:t>La relació de la viscositat de la substància respecte a la densitat</a:t>
            </a:r>
          </a:p>
          <a:p>
            <a:pPr marL="514350" indent="-514350">
              <a:buAutoNum type="alphaLcParenR"/>
            </a:pPr>
            <a:r>
              <a:rPr lang="ca-ES" sz="3000" dirty="0"/>
              <a:t>La relació de la viscositat de la substància respecte a la que tindria a 20ºC</a:t>
            </a:r>
          </a:p>
          <a:p>
            <a:pPr marL="514350" indent="-514350">
              <a:buAutoNum type="alphaLcParenR"/>
            </a:pPr>
            <a:r>
              <a:rPr lang="ca-ES" sz="3000" dirty="0"/>
              <a:t>Cap de les anteriors és certa</a:t>
            </a:r>
          </a:p>
        </p:txBody>
      </p:sp>
    </p:spTree>
    <p:extLst>
      <p:ext uri="{BB962C8B-B14F-4D97-AF65-F5344CB8AC3E}">
        <p14:creationId xmlns:p14="http://schemas.microsoft.com/office/powerpoint/2010/main" val="48126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C80F4A-8EC0-22BE-64F1-6DFA04D5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a-ES" sz="5400"/>
              <a:t>Capes d’un fluid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1E071A-0754-F412-35F0-C2CE31FF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78" y="3468434"/>
            <a:ext cx="5344669" cy="1268159"/>
          </a:xfrm>
        </p:spPr>
        <p:txBody>
          <a:bodyPr anchor="t">
            <a:normAutofit/>
          </a:bodyPr>
          <a:lstStyle/>
          <a:p>
            <a:r>
              <a:rPr lang="en-US" sz="2200" dirty="0"/>
              <a:t>Fluid ideal -&gt; NO </a:t>
            </a:r>
            <a:r>
              <a:rPr lang="en-US" sz="2200" dirty="0" err="1"/>
              <a:t>fricció</a:t>
            </a:r>
            <a:r>
              <a:rPr lang="en-US" sz="2200" dirty="0"/>
              <a:t> -&gt; NO </a:t>
            </a:r>
            <a:r>
              <a:rPr lang="en-US" sz="2200" dirty="0" err="1"/>
              <a:t>viscositat</a:t>
            </a:r>
            <a:endParaRPr lang="en-US" sz="2200" dirty="0"/>
          </a:p>
          <a:p>
            <a:r>
              <a:rPr lang="en-US" sz="2200" dirty="0"/>
              <a:t>Fluid NO ideal -&gt; SÍ </a:t>
            </a:r>
            <a:r>
              <a:rPr lang="en-US" sz="2200" dirty="0" err="1"/>
              <a:t>fricció</a:t>
            </a:r>
            <a:r>
              <a:rPr lang="en-US" sz="2200" dirty="0"/>
              <a:t> -&gt; SÍ </a:t>
            </a:r>
            <a:r>
              <a:rPr lang="en-US" sz="2200" dirty="0" err="1"/>
              <a:t>viscositat</a:t>
            </a:r>
            <a:endParaRPr lang="en-US" sz="2200" dirty="0"/>
          </a:p>
        </p:txBody>
      </p:sp>
      <p:pic>
        <p:nvPicPr>
          <p:cNvPr id="5" name="Marcador de contenido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286087D8-A86A-07A9-22B1-5BE693A2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055" y="2997072"/>
            <a:ext cx="5458968" cy="221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72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BF56E-B0C3-45B8-144A-6538879D9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58CA15-612B-6B44-A3BA-00A1EA26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AUTOAVALUACIÓ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25B8E-8493-3B56-D99B-E5A46CBE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000" b="1" dirty="0"/>
              <a:t>2.- La viscositat relativa d’una substància és:</a:t>
            </a:r>
          </a:p>
          <a:p>
            <a:pPr marL="514350" indent="-514350">
              <a:buAutoNum type="alphaLcParenR"/>
            </a:pPr>
            <a:r>
              <a:rPr lang="ca-ES" sz="3000" dirty="0"/>
              <a:t>La relació de viscositat absoluta d’una substància respecte l’aigua </a:t>
            </a:r>
          </a:p>
          <a:p>
            <a:pPr marL="514350" indent="-514350">
              <a:buAutoNum type="alphaLcParenR"/>
            </a:pPr>
            <a:r>
              <a:rPr lang="ca-ES" sz="3000" dirty="0">
                <a:highlight>
                  <a:srgbClr val="FFFF00"/>
                </a:highlight>
              </a:rPr>
              <a:t>La relació de la viscositat de la substància respecte a la densitat</a:t>
            </a:r>
          </a:p>
          <a:p>
            <a:pPr marL="514350" indent="-514350">
              <a:buAutoNum type="alphaLcParenR"/>
            </a:pPr>
            <a:r>
              <a:rPr lang="ca-ES" sz="3000" dirty="0"/>
              <a:t>La relació de la viscositat de la substància respecte a la que tindria a 20ºC</a:t>
            </a:r>
          </a:p>
          <a:p>
            <a:pPr marL="514350" indent="-514350">
              <a:buAutoNum type="alphaLcParenR"/>
            </a:pPr>
            <a:r>
              <a:rPr lang="ca-ES" sz="3000" dirty="0"/>
              <a:t>Cap de les anteriors és certa</a:t>
            </a:r>
          </a:p>
        </p:txBody>
      </p:sp>
    </p:spTree>
    <p:extLst>
      <p:ext uri="{BB962C8B-B14F-4D97-AF65-F5344CB8AC3E}">
        <p14:creationId xmlns:p14="http://schemas.microsoft.com/office/powerpoint/2010/main" val="4209701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FCC178-DBDF-F2C1-6261-A3DDADD86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736D08-9928-4D9F-3129-B18DD5BD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AUTOAVALUACIÓ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28E5C4-07AE-A5DE-85EC-B7FDD231F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200" b="1"/>
              <a:t>3.- La viscositat expressada en centisokes:</a:t>
            </a:r>
          </a:p>
          <a:p>
            <a:pPr marL="514350" indent="-514350">
              <a:buAutoNum type="alphaLcParenR"/>
            </a:pPr>
            <a:r>
              <a:rPr lang="ca-ES" sz="2200"/>
              <a:t>És la mesura de viscositat absoluta</a:t>
            </a:r>
          </a:p>
          <a:p>
            <a:pPr marL="514350" indent="-514350">
              <a:buAutoNum type="alphaLcParenR"/>
            </a:pPr>
            <a:r>
              <a:rPr lang="ca-ES" sz="2200"/>
              <a:t>És la mesura de la viscositat cinemàtica al Sistema Internacional (SI)</a:t>
            </a:r>
          </a:p>
          <a:p>
            <a:pPr marL="514350" indent="-514350">
              <a:buAutoNum type="alphaLcParenR"/>
            </a:pPr>
            <a:r>
              <a:rPr lang="ca-ES" sz="2200"/>
              <a:t>És la mesura de la viscositat dinàmica al sistema cegesimal</a:t>
            </a:r>
          </a:p>
          <a:p>
            <a:pPr marL="514350" indent="-514350">
              <a:buAutoNum type="alphaLcParenR"/>
            </a:pPr>
            <a:r>
              <a:rPr lang="ca-ES" sz="2200"/>
              <a:t>És la mesura de la viscositat relativa al sistema cegesimal</a:t>
            </a:r>
          </a:p>
        </p:txBody>
      </p:sp>
    </p:spTree>
    <p:extLst>
      <p:ext uri="{BB962C8B-B14F-4D97-AF65-F5344CB8AC3E}">
        <p14:creationId xmlns:p14="http://schemas.microsoft.com/office/powerpoint/2010/main" val="748183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7FC588-3382-F4DC-0612-34E45E48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F3C6FF-AC24-E2C2-4134-5D4433AD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/>
              <a:t>AUTOAVALUACIÓ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50653B-711C-CC02-7007-AFBAF0C8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000" b="1" dirty="0"/>
              <a:t>3.- La viscositat expressada en </a:t>
            </a:r>
            <a:r>
              <a:rPr lang="ca-ES" sz="3000" b="1" dirty="0" err="1"/>
              <a:t>centisokes</a:t>
            </a:r>
            <a:r>
              <a:rPr lang="ca-ES" sz="3000" b="1" dirty="0"/>
              <a:t>:</a:t>
            </a:r>
          </a:p>
          <a:p>
            <a:pPr marL="514350" indent="-514350">
              <a:buAutoNum type="alphaLcParenR"/>
            </a:pPr>
            <a:r>
              <a:rPr lang="ca-ES" sz="3000" dirty="0"/>
              <a:t>És la mesura de viscositat absoluta</a:t>
            </a:r>
          </a:p>
          <a:p>
            <a:pPr marL="514350" indent="-514350">
              <a:buAutoNum type="alphaLcParenR"/>
            </a:pPr>
            <a:r>
              <a:rPr lang="ca-ES" sz="3000" dirty="0"/>
              <a:t>És la mesura de la viscositat cinemàtica al Sistema Internacional (SI)</a:t>
            </a:r>
          </a:p>
          <a:p>
            <a:pPr marL="514350" indent="-514350">
              <a:buAutoNum type="alphaLcParenR"/>
            </a:pPr>
            <a:r>
              <a:rPr lang="ca-ES" sz="3000" dirty="0"/>
              <a:t>És la mesura de la viscositat dinàmica al sistema cegesimal</a:t>
            </a:r>
          </a:p>
          <a:p>
            <a:pPr marL="514350" indent="-514350">
              <a:buAutoNum type="alphaLcParenR"/>
            </a:pPr>
            <a:r>
              <a:rPr lang="ca-ES" sz="3000" dirty="0">
                <a:highlight>
                  <a:srgbClr val="FFFF00"/>
                </a:highlight>
              </a:rPr>
              <a:t>És la mesura de la viscositat relativa al sistema cegesimal</a:t>
            </a:r>
          </a:p>
        </p:txBody>
      </p:sp>
    </p:spTree>
    <p:extLst>
      <p:ext uri="{BB962C8B-B14F-4D97-AF65-F5344CB8AC3E}">
        <p14:creationId xmlns:p14="http://schemas.microsoft.com/office/powerpoint/2010/main" val="1194102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34BFBFAA-3856-276A-B053-9E78C12BA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342" y="193675"/>
            <a:ext cx="7183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0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8E9002-E465-FC4D-C372-247FF54C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000"/>
              <a:t>VISCOSITAT ABSOLUTA O DINÀMICA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B53FF7-C277-ADC9-3DFD-1F911AC8E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a-ES" sz="2200" dirty="0"/>
              <a:t>Esforç necessari per desplaçar entre sí les partícules del líquid amb un determinat gradient de velocitat. </a:t>
            </a:r>
          </a:p>
          <a:p>
            <a:pPr marL="0" indent="0" algn="ctr">
              <a:buNone/>
            </a:pPr>
            <a:endParaRPr lang="es-ES" sz="3000" b="1" dirty="0"/>
          </a:p>
          <a:p>
            <a:pPr marL="0" indent="0" algn="ctr">
              <a:buNone/>
            </a:pPr>
            <a:endParaRPr lang="es-ES" sz="3000" b="1" dirty="0"/>
          </a:p>
          <a:p>
            <a:pPr marL="0" indent="0" algn="ctr">
              <a:buNone/>
            </a:pPr>
            <a:r>
              <a:rPr lang="es-ES" sz="3000" b="1" dirty="0"/>
              <a:t>µa=</a:t>
            </a:r>
            <a:r>
              <a:rPr lang="es-ES" sz="3000" b="1" dirty="0" err="1"/>
              <a:t>massa</a:t>
            </a:r>
            <a:r>
              <a:rPr lang="es-ES" sz="3000" b="1" dirty="0"/>
              <a:t>/</a:t>
            </a:r>
            <a:r>
              <a:rPr lang="es-ES" sz="3000" b="1" dirty="0" err="1"/>
              <a:t>longitud·temps</a:t>
            </a:r>
            <a:r>
              <a:rPr lang="es-ES" sz="3000" b="1" dirty="0"/>
              <a:t> </a:t>
            </a:r>
            <a:endParaRPr lang="es-ES" sz="3000" b="1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s-ES" sz="3000" b="1" dirty="0">
                <a:sym typeface="Wingdings" pitchFamily="2" charset="2"/>
              </a:rPr>
              <a:t> </a:t>
            </a:r>
            <a:r>
              <a:rPr lang="es-ES" sz="3000" b="1" dirty="0"/>
              <a:t> Kg/</a:t>
            </a:r>
            <a:r>
              <a:rPr lang="es-ES" sz="3000" b="1" dirty="0" err="1"/>
              <a:t>m·s</a:t>
            </a:r>
            <a:r>
              <a:rPr lang="es-ES" sz="3000" b="1" dirty="0"/>
              <a:t> en el SI g/</a:t>
            </a:r>
            <a:r>
              <a:rPr lang="es-ES" sz="3000" b="1" dirty="0" err="1"/>
              <a:t>cm·s</a:t>
            </a:r>
            <a:r>
              <a:rPr lang="es-ES" sz="3000" b="1" dirty="0"/>
              <a:t> = 1 </a:t>
            </a:r>
            <a:r>
              <a:rPr lang="es-ES" sz="3000" b="1" dirty="0" err="1"/>
              <a:t>Poisse</a:t>
            </a:r>
            <a:r>
              <a:rPr lang="es-ES" sz="3000" b="1" dirty="0"/>
              <a:t> (P)</a:t>
            </a:r>
          </a:p>
          <a:p>
            <a:pPr marL="0" indent="0" algn="ctr">
              <a:buNone/>
            </a:pPr>
            <a:endParaRPr lang="es-ES" sz="2200" b="1" dirty="0"/>
          </a:p>
          <a:p>
            <a:endParaRPr lang="ca-ES" sz="2200" dirty="0"/>
          </a:p>
        </p:txBody>
      </p:sp>
    </p:spTree>
    <p:extLst>
      <p:ext uri="{BB962C8B-B14F-4D97-AF65-F5344CB8AC3E}">
        <p14:creationId xmlns:p14="http://schemas.microsoft.com/office/powerpoint/2010/main" val="417459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C147A3-1575-AAFF-F2E0-7FDAF34D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000"/>
              <a:t>VISCOSITAT RELATIVA O CINEMÀTICA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904FBF-65D8-2DCF-A7DA-682D58028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a-ES" sz="2200" dirty="0"/>
              <a:t>Relació entre la viscositat i la seva densitat a la mateixa temperatura.</a:t>
            </a:r>
          </a:p>
          <a:p>
            <a:pPr marL="0" indent="0" algn="ctr">
              <a:buNone/>
            </a:pPr>
            <a:endParaRPr lang="es-ES" sz="3000" b="1" dirty="0"/>
          </a:p>
          <a:p>
            <a:pPr marL="0" indent="0" algn="ctr">
              <a:buNone/>
            </a:pPr>
            <a:endParaRPr lang="es-ES" sz="3000" b="1" dirty="0"/>
          </a:p>
          <a:p>
            <a:pPr marL="0" indent="0" algn="ctr">
              <a:buNone/>
            </a:pPr>
            <a:r>
              <a:rPr lang="es-ES" sz="3000" b="1" dirty="0"/>
              <a:t>µ</a:t>
            </a:r>
            <a:r>
              <a:rPr lang="es-ES" sz="3000" b="1" baseline="-25000" dirty="0"/>
              <a:t>r</a:t>
            </a:r>
            <a:r>
              <a:rPr lang="es-ES" sz="3000" b="1" dirty="0"/>
              <a:t>= µ</a:t>
            </a:r>
            <a:r>
              <a:rPr lang="es-ES" sz="3000" b="1" baseline="-25000" dirty="0"/>
              <a:t>a</a:t>
            </a:r>
            <a:r>
              <a:rPr lang="es-ES" sz="3000" b="1" dirty="0"/>
              <a:t> / D </a:t>
            </a:r>
            <a:endParaRPr lang="es-ES" sz="3000" b="1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s-ES" sz="3000" b="1" dirty="0">
                <a:sym typeface="Wingdings" pitchFamily="2" charset="2"/>
              </a:rPr>
              <a:t> </a:t>
            </a:r>
            <a:r>
              <a:rPr lang="es-ES" sz="3000" b="1" dirty="0"/>
              <a:t> 1Stoke = g/(</a:t>
            </a:r>
            <a:r>
              <a:rPr lang="es-ES" sz="3000" b="1" dirty="0" err="1"/>
              <a:t>cm·s</a:t>
            </a:r>
            <a:r>
              <a:rPr lang="es-ES" sz="3000" b="1" dirty="0"/>
              <a:t>) · g/cm</a:t>
            </a:r>
            <a:r>
              <a:rPr lang="es-ES" sz="3000" b="1" baseline="30000" dirty="0"/>
              <a:t>3</a:t>
            </a:r>
            <a:r>
              <a:rPr lang="es-ES" sz="3000" b="1" dirty="0"/>
              <a:t> = cm</a:t>
            </a:r>
            <a:r>
              <a:rPr lang="es-ES" sz="3000" b="1" baseline="30000" dirty="0"/>
              <a:t>2</a:t>
            </a:r>
            <a:r>
              <a:rPr lang="es-ES" sz="3000" b="1" dirty="0"/>
              <a:t> /s</a:t>
            </a:r>
          </a:p>
          <a:p>
            <a:pPr marL="0" indent="0" algn="ctr">
              <a:buNone/>
            </a:pPr>
            <a:endParaRPr lang="es-ES" sz="2200" b="1" dirty="0"/>
          </a:p>
          <a:p>
            <a:pPr marL="0" indent="0" algn="ctr">
              <a:buNone/>
            </a:pPr>
            <a:endParaRPr lang="ca-ES" sz="2200" b="1" dirty="0"/>
          </a:p>
        </p:txBody>
      </p:sp>
    </p:spTree>
    <p:extLst>
      <p:ext uri="{BB962C8B-B14F-4D97-AF65-F5344CB8AC3E}">
        <p14:creationId xmlns:p14="http://schemas.microsoft.com/office/powerpoint/2010/main" val="228365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459B9-0787-4032-11F4-7967AF09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Per fer càlculs...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BA30DB-D5AA-5A96-7107-D0D7B36EB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Equació de Poiseuille</a:t>
            </a:r>
          </a:p>
          <a:p>
            <a:pPr marL="0" indent="0">
              <a:buNone/>
            </a:pPr>
            <a:r>
              <a:rPr lang="ca-ES" dirty="0"/>
              <a:t>Per un fluid que va per una secció, la viscositat dinàmica s’expressa de la següent forma: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546561-2399-E001-FC2C-CBECEA50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739" y="2852803"/>
            <a:ext cx="3842521" cy="15633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CBD20E5-9F08-BDA8-ADD3-6AD32165A892}"/>
              </a:ext>
            </a:extLst>
          </p:cNvPr>
          <p:cNvSpPr txBox="1"/>
          <p:nvPr/>
        </p:nvSpPr>
        <p:spPr>
          <a:xfrm>
            <a:off x="3427955" y="4577048"/>
            <a:ext cx="5336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On:</a:t>
            </a:r>
          </a:p>
          <a:p>
            <a:r>
              <a:rPr lang="ca-ES" dirty="0"/>
              <a:t>V = volum del líquid</a:t>
            </a:r>
          </a:p>
          <a:p>
            <a:r>
              <a:rPr lang="ca-ES" dirty="0" err="1"/>
              <a:t>t</a:t>
            </a:r>
            <a:r>
              <a:rPr lang="ca-ES" dirty="0"/>
              <a:t> = temps que tarda en baixar per un tub capil·lar</a:t>
            </a:r>
          </a:p>
          <a:p>
            <a:r>
              <a:rPr lang="ca-ES" dirty="0" err="1"/>
              <a:t>r</a:t>
            </a:r>
            <a:r>
              <a:rPr lang="ca-ES" dirty="0"/>
              <a:t> = radi del tub</a:t>
            </a:r>
          </a:p>
          <a:p>
            <a:r>
              <a:rPr lang="ca-ES" dirty="0"/>
              <a:t>L = longitud del tub que recorre el líquid</a:t>
            </a:r>
          </a:p>
          <a:p>
            <a:r>
              <a:rPr lang="el-GR" b="0" i="0" dirty="0">
                <a:effectLst/>
                <a:latin typeface="Aptos" panose="020B0004020202020204" pitchFamily="34" charset="0"/>
              </a:rPr>
              <a:t>Δ</a:t>
            </a:r>
            <a:r>
              <a:rPr lang="es-ES" b="0" i="0" dirty="0">
                <a:effectLst/>
                <a:latin typeface="Aptos" panose="020B0004020202020204" pitchFamily="34" charset="0"/>
              </a:rPr>
              <a:t>P = </a:t>
            </a:r>
            <a:r>
              <a:rPr lang="es-ES" b="0" i="0" dirty="0" err="1">
                <a:effectLst/>
                <a:latin typeface="Aptos" panose="020B0004020202020204" pitchFamily="34" charset="0"/>
              </a:rPr>
              <a:t>diferència</a:t>
            </a:r>
            <a:r>
              <a:rPr lang="es-ES" b="0" i="0" dirty="0">
                <a:effectLst/>
                <a:latin typeface="Aptos" panose="020B0004020202020204" pitchFamily="34" charset="0"/>
              </a:rPr>
              <a:t> de </a:t>
            </a:r>
            <a:r>
              <a:rPr lang="es-ES" b="0" i="0" dirty="0" err="1">
                <a:effectLst/>
                <a:latin typeface="Aptos" panose="020B0004020202020204" pitchFamily="34" charset="0"/>
              </a:rPr>
              <a:t>pressió</a:t>
            </a:r>
            <a:r>
              <a:rPr lang="es-ES" b="0" i="0" dirty="0">
                <a:effectLst/>
                <a:latin typeface="Aptos" panose="020B0004020202020204" pitchFamily="34" charset="0"/>
              </a:rPr>
              <a:t> entre </a:t>
            </a:r>
            <a:r>
              <a:rPr lang="es-ES" b="0" i="0" dirty="0" err="1">
                <a:effectLst/>
                <a:latin typeface="Aptos" panose="020B0004020202020204" pitchFamily="34" charset="0"/>
              </a:rPr>
              <a:t>els</a:t>
            </a:r>
            <a:r>
              <a:rPr lang="es-ES" b="0" i="0" dirty="0">
                <a:effectLst/>
                <a:latin typeface="Aptos" panose="020B0004020202020204" pitchFamily="34" charset="0"/>
              </a:rPr>
              <a:t> </a:t>
            </a:r>
            <a:r>
              <a:rPr lang="es-ES" b="0" i="0" dirty="0" err="1">
                <a:effectLst/>
                <a:latin typeface="Aptos" panose="020B0004020202020204" pitchFamily="34" charset="0"/>
              </a:rPr>
              <a:t>extrems</a:t>
            </a:r>
            <a:r>
              <a:rPr lang="es-ES" b="0" i="0" dirty="0">
                <a:effectLst/>
                <a:latin typeface="Aptos" panose="020B0004020202020204" pitchFamily="34" charset="0"/>
              </a:rPr>
              <a:t> del </a:t>
            </a:r>
            <a:r>
              <a:rPr lang="es-ES" b="0" i="0" dirty="0" err="1">
                <a:effectLst/>
                <a:latin typeface="Aptos" panose="020B0004020202020204" pitchFamily="34" charset="0"/>
              </a:rPr>
              <a:t>tub</a:t>
            </a:r>
            <a:endParaRPr lang="ca-E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1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8EB79-2BD1-8FFA-B5E1-344610D55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23DAE-244F-187F-8D1C-5E90393E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Per fer càlculs...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F7D3D0-2628-27E4-6E86-683CA700A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Equació de Poiseuille</a:t>
            </a:r>
          </a:p>
          <a:p>
            <a:pPr marL="0" indent="0">
              <a:buNone/>
            </a:pPr>
            <a:r>
              <a:rPr lang="ca-ES" dirty="0"/>
              <a:t>Per un fluid que va per una secció, la viscositat dinàmica s’expressa de la següent forma: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35ED48-39D4-58AD-E972-09B4D6E4F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739" y="2852803"/>
            <a:ext cx="3842521" cy="156330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555D7-DB4D-FD3A-6CD5-ACC015472D73}"/>
              </a:ext>
            </a:extLst>
          </p:cNvPr>
          <p:cNvSpPr txBox="1"/>
          <p:nvPr/>
        </p:nvSpPr>
        <p:spPr>
          <a:xfrm>
            <a:off x="3102580" y="4696372"/>
            <a:ext cx="5986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Així...</a:t>
            </a:r>
          </a:p>
          <a:p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Volum/temps </a:t>
            </a:r>
            <a:r>
              <a:rPr lang="ca-ES" dirty="0"/>
              <a:t>-&gt; inversament proporcional a la viscositat</a:t>
            </a:r>
          </a:p>
          <a:p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Viscositat </a:t>
            </a:r>
            <a:r>
              <a:rPr lang="ca-ES" dirty="0"/>
              <a:t>-&gt; proporcional a la quarta potència del radi</a:t>
            </a:r>
          </a:p>
          <a:p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Per tant </a:t>
            </a:r>
            <a:r>
              <a:rPr lang="ca-ES" dirty="0"/>
              <a:t>-&gt; el radi importa més que la pressió</a:t>
            </a:r>
          </a:p>
        </p:txBody>
      </p:sp>
    </p:spTree>
    <p:extLst>
      <p:ext uri="{BB962C8B-B14F-4D97-AF65-F5344CB8AC3E}">
        <p14:creationId xmlns:p14="http://schemas.microsoft.com/office/powerpoint/2010/main" val="167843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3F403B-D486-F973-CBF6-EE23BAF2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5400" dirty="0"/>
              <a:t>Per practicar...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F51A5-CD80-54B2-62B5-FABB0DC4C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ES" sz="3000" dirty="0">
                <a:effectLst/>
                <a:latin typeface="Helvetica Neue" panose="02000503000000020004" pitchFamily="2" charset="0"/>
              </a:rPr>
              <a:t>Un fluid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viscós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amb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una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viscositat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dinàmica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de 1,2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Pa</a:t>
            </a:r>
            <a:r>
              <a:rPr lang="es-ES" sz="3000" dirty="0">
                <a:latin typeface="Helvetica Neue" panose="02000503000000020004" pitchFamily="2" charset="0"/>
              </a:rPr>
              <a:t>/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s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flueix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a través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d'un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tub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cilíndric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de 0,8m de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llargada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i 0,01m de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radi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. La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diferència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de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pressió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entre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els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extrems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del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tub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és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de 2000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Pa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. Calcula el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caval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3000" dirty="0" err="1">
                <a:effectLst/>
                <a:latin typeface="Helvetica Neue" panose="02000503000000020004" pitchFamily="2" charset="0"/>
              </a:rPr>
              <a:t>volumètric</a:t>
            </a:r>
            <a:r>
              <a:rPr lang="es-ES" sz="3000" dirty="0">
                <a:effectLst/>
                <a:latin typeface="Helvetica Neue" panose="02000503000000020004" pitchFamily="2" charset="0"/>
              </a:rPr>
              <a:t> del fluid.</a:t>
            </a:r>
          </a:p>
          <a:p>
            <a:endParaRPr lang="ca-ES" sz="2200" dirty="0"/>
          </a:p>
        </p:txBody>
      </p:sp>
    </p:spTree>
    <p:extLst>
      <p:ext uri="{BB962C8B-B14F-4D97-AF65-F5344CB8AC3E}">
        <p14:creationId xmlns:p14="http://schemas.microsoft.com/office/powerpoint/2010/main" val="3313327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1759</Words>
  <Application>Microsoft Macintosh PowerPoint</Application>
  <PresentationFormat>Panorámica</PresentationFormat>
  <Paragraphs>177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Aptos</vt:lpstr>
      <vt:lpstr>Aptos Display</vt:lpstr>
      <vt:lpstr>Arial</vt:lpstr>
      <vt:lpstr>Helvetica Neue</vt:lpstr>
      <vt:lpstr>Wingdings</vt:lpstr>
      <vt:lpstr>Tema de Office</vt:lpstr>
      <vt:lpstr>VISCOSITAT </vt:lpstr>
      <vt:lpstr>QUÈ ÉS?</vt:lpstr>
      <vt:lpstr>QUÈ ÉS?</vt:lpstr>
      <vt:lpstr>Capes d’un fluid</vt:lpstr>
      <vt:lpstr>VISCOSITAT ABSOLUTA O DINÀMICA</vt:lpstr>
      <vt:lpstr>VISCOSITAT RELATIVA O CINEMÀTICA</vt:lpstr>
      <vt:lpstr>Per fer càlculs...</vt:lpstr>
      <vt:lpstr>Per fer càlculs...</vt:lpstr>
      <vt:lpstr>Per practicar...</vt:lpstr>
      <vt:lpstr>Per practicar...</vt:lpstr>
      <vt:lpstr>Per practicar...</vt:lpstr>
      <vt:lpstr>Per practicar...</vt:lpstr>
      <vt:lpstr>Per practicar...</vt:lpstr>
      <vt:lpstr>Per practicar...</vt:lpstr>
      <vt:lpstr>Per practicar...</vt:lpstr>
      <vt:lpstr>Per practicar</vt:lpstr>
      <vt:lpstr>Per fer càlculs...</vt:lpstr>
      <vt:lpstr>Per practicar</vt:lpstr>
      <vt:lpstr>Per practicar</vt:lpstr>
      <vt:lpstr>Per practicar</vt:lpstr>
      <vt:lpstr>Per practicar</vt:lpstr>
      <vt:lpstr>Per practicar</vt:lpstr>
      <vt:lpstr>PROPIETATS DELS FLUIDS</vt:lpstr>
      <vt:lpstr>CARACTERÍSTIQUES DELS FLUIDS</vt:lpstr>
      <vt:lpstr>PROPIETATS DELS FLUIDS</vt:lpstr>
      <vt:lpstr>PROPIETATS DELS FLUIDS</vt:lpstr>
      <vt:lpstr>PROPIETATS DELS FLUIDS</vt:lpstr>
      <vt:lpstr>TIPUS DE FLUIDS</vt:lpstr>
      <vt:lpstr>TIPUS DE FLUIDS</vt:lpstr>
      <vt:lpstr>COMPORTAMENT DE LA VISCOSITAT</vt:lpstr>
      <vt:lpstr>COMPORTAMENT DE LA VISCOSITAT</vt:lpstr>
      <vt:lpstr>FLUIDS NO NEWTONIANS</vt:lpstr>
      <vt:lpstr>CLASSIFICACIÓ</vt:lpstr>
      <vt:lpstr>CLASSIFICACIÓ </vt:lpstr>
      <vt:lpstr>MÈTODES PER DETERMINAR LA VISCOSITAT DE LÍQUIDS</vt:lpstr>
      <vt:lpstr>MÈTODES PER DETERMINAR LA VISCOSITAT DE LÍQUIDS</vt:lpstr>
      <vt:lpstr>AUTOAVALUACIÓ</vt:lpstr>
      <vt:lpstr>AUTOAVALUACIÓ</vt:lpstr>
      <vt:lpstr>AUTOAVALUACIÓ</vt:lpstr>
      <vt:lpstr>AUTOAVALUACIÓ</vt:lpstr>
      <vt:lpstr>AUTOAVALUACIÓ</vt:lpstr>
      <vt:lpstr>AUTOAVALUACIÓ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Cruz Sánchez, Jordi</dc:creator>
  <cp:lastModifiedBy>Cruz Sánchez, Jordi</cp:lastModifiedBy>
  <cp:revision>58</cp:revision>
  <dcterms:created xsi:type="dcterms:W3CDTF">2024-10-29T19:16:23Z</dcterms:created>
  <dcterms:modified xsi:type="dcterms:W3CDTF">2024-12-10T16:44:05Z</dcterms:modified>
</cp:coreProperties>
</file>