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70" r:id="rId4"/>
    <p:sldId id="269" r:id="rId5"/>
    <p:sldId id="268" r:id="rId6"/>
    <p:sldId id="259" r:id="rId7"/>
    <p:sldId id="271" r:id="rId8"/>
    <p:sldId id="260" r:id="rId9"/>
    <p:sldId id="272" r:id="rId10"/>
  </p:sldIdLst>
  <p:sldSz cx="9144000" cy="5143500" type="screen16x9"/>
  <p:notesSz cx="6858000" cy="9144000"/>
  <p:embeddedFontLst>
    <p:embeddedFont>
      <p:font typeface="Raleway" charset="0"/>
      <p:regular r:id="rId12"/>
      <p:bold r:id="rId13"/>
      <p:italic r:id="rId14"/>
      <p:boldItalic r:id="rId15"/>
    </p:embeddedFont>
    <p:embeddedFont>
      <p:font typeface="Source Sans Pro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29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82362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40ee757121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40ee757121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0ee757121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0ee757121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40ee757121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40ee757121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0ee75712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0ee75712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0ee757121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0ee757121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0ee757121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0ee757121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El text i el context</a:t>
            </a:r>
            <a:endParaRPr dirty="0"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Els elements de la comunicació</a:t>
            </a:r>
            <a:endParaRPr dirty="0"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Recordem els sis elements del procés de comunicació: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● EMISSOR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● RECEPTOR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● MISSATGE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● CANAL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● CODI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/>
              <a:t>● CONTEXT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3420" y="1609632"/>
            <a:ext cx="3165574" cy="250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9739" y="558255"/>
            <a:ext cx="6844529" cy="4026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471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Competència comunicativa</a:t>
            </a:r>
            <a:endParaRPr dirty="0"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chemeClr val="dk2"/>
              </a:buClr>
              <a:buSzPts val="1100"/>
            </a:pPr>
            <a:r>
              <a:rPr lang="es" b="1" dirty="0" smtClean="0"/>
              <a:t>Competència lingüística </a:t>
            </a:r>
            <a:r>
              <a:rPr lang="es" dirty="0" smtClean="0">
                <a:sym typeface="Wingdings" pitchFamily="2" charset="2"/>
              </a:rPr>
              <a:t> Coneixement que tenen els usuaris del CODI.</a:t>
            </a:r>
          </a:p>
          <a:p>
            <a:pPr marL="0" indent="0">
              <a:buClr>
                <a:schemeClr val="dk2"/>
              </a:buClr>
              <a:buSzPts val="1100"/>
              <a:buNone/>
            </a:pPr>
            <a:endParaRPr lang="es" dirty="0" smtClean="0">
              <a:sym typeface="Wingdings" pitchFamily="2" charset="2"/>
            </a:endParaRPr>
          </a:p>
          <a:p>
            <a:pPr marL="285750" indent="-285750">
              <a:buClr>
                <a:schemeClr val="dk2"/>
              </a:buClr>
              <a:buSzPts val="1100"/>
            </a:pPr>
            <a:r>
              <a:rPr lang="es" b="1" dirty="0" smtClean="0"/>
              <a:t>Competència textual </a:t>
            </a:r>
            <a:r>
              <a:rPr lang="es" dirty="0" smtClean="0">
                <a:sym typeface="Wingdings" pitchFamily="2" charset="2"/>
              </a:rPr>
              <a:t> Capacitat que tenen permet als usuarias d’una llengua interpretar i produir textos de tipologia diversa, adequats una determinada situació comunicativa.</a:t>
            </a:r>
            <a:endParaRPr dirty="0"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55957" y="2743200"/>
            <a:ext cx="2882479" cy="1895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45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 text</a:t>
            </a:r>
            <a:endParaRPr lang="es-ES" dirty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 smtClean="0"/>
              <a:t>Construcció lingüística: morfemes, sintagmes, enunciats, etc.</a:t>
            </a:r>
          </a:p>
          <a:p>
            <a:pPr lvl="1"/>
            <a:r>
              <a:rPr lang="ca-ES" dirty="0" smtClean="0"/>
              <a:t>Oral </a:t>
            </a:r>
            <a:r>
              <a:rPr lang="es-ES" dirty="0" smtClean="0"/>
              <a:t>/ Escrita</a:t>
            </a:r>
          </a:p>
          <a:p>
            <a:pPr lvl="1"/>
            <a:r>
              <a:rPr lang="ca-ES" dirty="0" smtClean="0"/>
              <a:t>Organització:</a:t>
            </a:r>
          </a:p>
          <a:p>
            <a:pPr lvl="2"/>
            <a:r>
              <a:rPr lang="ca-ES" dirty="0" smtClean="0"/>
              <a:t>Externa: titular, paràgrafs, </a:t>
            </a:r>
            <a:r>
              <a:rPr lang="ca-ES" dirty="0" err="1" smtClean="0"/>
              <a:t>etc</a:t>
            </a:r>
            <a:endParaRPr lang="ca-ES" dirty="0" smtClean="0"/>
          </a:p>
          <a:p>
            <a:pPr lvl="2"/>
            <a:r>
              <a:rPr lang="ca-ES" dirty="0" smtClean="0"/>
              <a:t>Interna: Idees principals, secundàries, tema.</a:t>
            </a:r>
          </a:p>
          <a:p>
            <a:pPr lvl="1"/>
            <a:r>
              <a:rPr lang="ca-ES" dirty="0" smtClean="0"/>
              <a:t>Estructura definida</a:t>
            </a:r>
          </a:p>
          <a:p>
            <a:pPr lvl="1"/>
            <a:r>
              <a:rPr lang="ca-ES" dirty="0" smtClean="0"/>
              <a:t>Unitat comunicativa que dona resposta a la necessitat sorgida en un context determinat</a:t>
            </a:r>
          </a:p>
        </p:txBody>
      </p:sp>
    </p:spTree>
    <p:extLst>
      <p:ext uri="{BB962C8B-B14F-4D97-AF65-F5344CB8AC3E}">
        <p14:creationId xmlns:p14="http://schemas.microsoft.com/office/powerpoint/2010/main" val="88619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532300"/>
            <a:ext cx="8520600" cy="403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b="1" dirty="0" smtClean="0"/>
              <a:t>Diferència entre text i discurs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dirty="0" smtClean="0"/>
              <a:t>● DISCURS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dirty="0" smtClean="0">
                <a:sym typeface="Wingdings" pitchFamily="2" charset="2"/>
              </a:rPr>
              <a:t>	- Producció oral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dirty="0">
                <a:sym typeface="Wingdings" pitchFamily="2" charset="2"/>
              </a:rPr>
              <a:t>	</a:t>
            </a:r>
            <a:r>
              <a:rPr lang="es" dirty="0" smtClean="0">
                <a:sym typeface="Wingdings" pitchFamily="2" charset="2"/>
              </a:rPr>
              <a:t>- </a:t>
            </a:r>
            <a:r>
              <a:rPr lang="es-ES" dirty="0" smtClean="0">
                <a:sym typeface="Wingdings" pitchFamily="2" charset="2"/>
              </a:rPr>
              <a:t>Text</a:t>
            </a:r>
            <a:r>
              <a:rPr lang="es" dirty="0" smtClean="0">
                <a:sym typeface="Wingdings" pitchFamily="2" charset="2"/>
              </a:rPr>
              <a:t> en el context comunicatiu que l’ha generat: marc social, ideològic, coneixements compartits, etc.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dirty="0"/>
              <a:t>● </a:t>
            </a:r>
            <a:r>
              <a:rPr lang="es" dirty="0" smtClean="0"/>
              <a:t>TEXT: Producció lingüística al marge del context que l’ha originat.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 context</a:t>
            </a:r>
            <a:endParaRPr lang="es-ES" dirty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 smtClean="0"/>
              <a:t>Conjunt de circumstàncies, no estrictament lingüístiques, que envolten el text i que incideixen en la seva construcció i interpretació.</a:t>
            </a:r>
          </a:p>
          <a:p>
            <a:pPr marL="114300" indent="0">
              <a:buNone/>
            </a:pPr>
            <a:r>
              <a:rPr lang="ca-ES" dirty="0"/>
              <a:t>Exemple:  </a:t>
            </a:r>
          </a:p>
          <a:p>
            <a:pPr marL="114300" indent="0">
              <a:buNone/>
            </a:pPr>
            <a:r>
              <a:rPr lang="ca-ES" i="1" dirty="0"/>
              <a:t>	Sortiu d’aquí</a:t>
            </a:r>
            <a:r>
              <a:rPr lang="ca-ES" i="1" dirty="0" smtClean="0"/>
              <a:t>!		</a:t>
            </a:r>
            <a:r>
              <a:rPr lang="ca-ES" dirty="0"/>
              <a:t>	</a:t>
            </a:r>
            <a:r>
              <a:rPr lang="ca-ES" i="1" dirty="0"/>
              <a:t>S’ha penjat.</a:t>
            </a:r>
          </a:p>
          <a:p>
            <a:pPr marL="114300" indent="0">
              <a:buNone/>
            </a:pPr>
            <a:endParaRPr lang="ca-ES" b="1" u="sng" dirty="0" smtClean="0"/>
          </a:p>
          <a:p>
            <a:pPr marL="114300" indent="0">
              <a:buNone/>
            </a:pPr>
            <a:r>
              <a:rPr lang="ca-ES" b="1" u="sng" dirty="0" smtClean="0"/>
              <a:t>Classificació del context</a:t>
            </a:r>
          </a:p>
          <a:p>
            <a:pPr>
              <a:buFontTx/>
              <a:buChar char="-"/>
            </a:pPr>
            <a:r>
              <a:rPr lang="ca-ES" dirty="0" smtClean="0"/>
              <a:t>Context cultural: referències i coneixements compartits que emmarca la comunicació en una comunitat determinada.</a:t>
            </a:r>
          </a:p>
          <a:p>
            <a:pPr>
              <a:buFontTx/>
              <a:buChar char="-"/>
            </a:pPr>
            <a:r>
              <a:rPr lang="ca-ES" dirty="0" smtClean="0"/>
              <a:t>Implícits (pressuposicions / </a:t>
            </a:r>
            <a:r>
              <a:rPr lang="ca-ES" dirty="0" err="1" smtClean="0"/>
              <a:t>implicatures</a:t>
            </a:r>
            <a:r>
              <a:rPr lang="ca-ES" dirty="0" smtClean="0"/>
              <a:t>)</a:t>
            </a:r>
          </a:p>
          <a:p>
            <a:pPr>
              <a:buFontTx/>
              <a:buChar char="-"/>
            </a:pPr>
            <a:r>
              <a:rPr lang="ca-ES" dirty="0" smtClean="0"/>
              <a:t>Situació d’enunciació: persones, espai i temps (díctics)</a:t>
            </a:r>
          </a:p>
        </p:txBody>
      </p:sp>
    </p:spTree>
    <p:extLst>
      <p:ext uri="{BB962C8B-B14F-4D97-AF65-F5344CB8AC3E}">
        <p14:creationId xmlns:p14="http://schemas.microsoft.com/office/powerpoint/2010/main" val="2153162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266448"/>
            <a:ext cx="8520600" cy="459622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ca-ES" b="1" u="sng" dirty="0" smtClean="0"/>
              <a:t>Díctics</a:t>
            </a:r>
          </a:p>
          <a:p>
            <a:pPr marL="114300" indent="0">
              <a:buNone/>
            </a:pPr>
            <a:r>
              <a:rPr lang="ca-ES" dirty="0" smtClean="0"/>
              <a:t>Són </a:t>
            </a:r>
            <a:r>
              <a:rPr lang="ca-ES" u="sng" dirty="0" smtClean="0"/>
              <a:t>elements lingüístics</a:t>
            </a:r>
            <a:r>
              <a:rPr lang="ca-ES" dirty="0" smtClean="0"/>
              <a:t> que relacionen el text amb el context comunicatiu.</a:t>
            </a:r>
            <a:endParaRPr lang="ca-ES" dirty="0"/>
          </a:p>
          <a:p>
            <a:pPr>
              <a:buFontTx/>
              <a:buChar char="-"/>
            </a:pPr>
            <a:r>
              <a:rPr lang="ca-ES" u="sng" dirty="0" smtClean="0"/>
              <a:t>Dixi personal</a:t>
            </a:r>
            <a:r>
              <a:rPr lang="ca-ES" dirty="0" smtClean="0"/>
              <a:t>: Element que fa referència  a l’emissor o al receptor.</a:t>
            </a:r>
          </a:p>
          <a:p>
            <a:pPr lvl="1">
              <a:buFontTx/>
              <a:buChar char="-"/>
            </a:pPr>
            <a:r>
              <a:rPr lang="ca-ES" sz="1800" dirty="0" smtClean="0"/>
              <a:t>Pronoms personals: </a:t>
            </a:r>
            <a:r>
              <a:rPr lang="ca-ES" sz="1800" i="1" dirty="0" smtClean="0"/>
              <a:t>jo</a:t>
            </a:r>
            <a:r>
              <a:rPr lang="ca-ES" sz="1800" dirty="0" smtClean="0"/>
              <a:t>, </a:t>
            </a:r>
            <a:r>
              <a:rPr lang="ca-ES" sz="1800" i="1" dirty="0" smtClean="0"/>
              <a:t>vosaltres</a:t>
            </a:r>
          </a:p>
          <a:p>
            <a:pPr lvl="1">
              <a:buFontTx/>
              <a:buChar char="-"/>
            </a:pPr>
            <a:r>
              <a:rPr lang="ca-ES" sz="1800" dirty="0" smtClean="0"/>
              <a:t>Morfemes verbals: </a:t>
            </a:r>
            <a:r>
              <a:rPr lang="ca-ES" sz="1800" i="1" dirty="0" smtClean="0"/>
              <a:t>vindra</a:t>
            </a:r>
            <a:r>
              <a:rPr lang="ca-ES" sz="1800" i="1" u="sng" dirty="0" smtClean="0"/>
              <a:t>n</a:t>
            </a:r>
          </a:p>
          <a:p>
            <a:pPr lvl="1">
              <a:buFontTx/>
              <a:buChar char="-"/>
            </a:pPr>
            <a:r>
              <a:rPr lang="ca-ES" sz="1800" dirty="0" smtClean="0"/>
              <a:t>Possessius: </a:t>
            </a:r>
            <a:r>
              <a:rPr lang="ca-ES" sz="1800" i="1" dirty="0" smtClean="0"/>
              <a:t>teva</a:t>
            </a:r>
          </a:p>
          <a:p>
            <a:pPr marL="596900" lvl="1" indent="0">
              <a:buNone/>
            </a:pPr>
            <a:r>
              <a:rPr lang="ca-ES" sz="1800" dirty="0" smtClean="0"/>
              <a:t>Compte: Díctics – sempre són de primera i segona persona. Els pronoms i els morfemes verbals de tercera persona són </a:t>
            </a:r>
            <a:r>
              <a:rPr lang="ca-ES" sz="1800" b="1" dirty="0" smtClean="0"/>
              <a:t>anafòrics </a:t>
            </a:r>
            <a:r>
              <a:rPr lang="ca-ES" sz="1800" dirty="0" smtClean="0"/>
              <a:t>perquè remeten a un element del text o del context.</a:t>
            </a:r>
          </a:p>
          <a:p>
            <a:pPr marL="596900" lvl="1" indent="0">
              <a:buNone/>
            </a:pPr>
            <a:r>
              <a:rPr lang="ca-ES" sz="1800" dirty="0" smtClean="0"/>
              <a:t>Díctics socials: Posen de manifest el grau de relació entre els interlocutors (</a:t>
            </a:r>
            <a:r>
              <a:rPr lang="ca-ES" sz="1800" i="1" dirty="0" smtClean="0"/>
              <a:t>vostè, senyor, </a:t>
            </a:r>
            <a:r>
              <a:rPr lang="ca-ES" sz="1800" dirty="0" smtClean="0"/>
              <a:t>vocatius</a:t>
            </a:r>
            <a:r>
              <a:rPr lang="ca-ES" sz="1800" i="1" dirty="0" smtClean="0"/>
              <a:t>...)</a:t>
            </a:r>
            <a:endParaRPr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266448"/>
            <a:ext cx="8520600" cy="46386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Tx/>
              <a:buChar char="-"/>
            </a:pPr>
            <a:r>
              <a:rPr lang="ca-ES" u="sng" dirty="0" smtClean="0"/>
              <a:t>Dixi espacial</a:t>
            </a:r>
            <a:r>
              <a:rPr lang="ca-ES" dirty="0" smtClean="0"/>
              <a:t>: Serveixen per definir la resta de l’espai comunicatiu, segons la </a:t>
            </a:r>
            <a:r>
              <a:rPr lang="ca-ES" b="1" dirty="0" smtClean="0"/>
              <a:t>proximitat </a:t>
            </a:r>
            <a:r>
              <a:rPr lang="ca-ES" dirty="0" smtClean="0"/>
              <a:t>o la </a:t>
            </a:r>
            <a:r>
              <a:rPr lang="ca-ES" b="1" dirty="0" smtClean="0"/>
              <a:t> llunyania</a:t>
            </a:r>
            <a:r>
              <a:rPr lang="ca-ES" dirty="0" smtClean="0"/>
              <a:t>.</a:t>
            </a:r>
          </a:p>
          <a:p>
            <a:pPr lvl="1">
              <a:buFontTx/>
              <a:buChar char="-"/>
            </a:pPr>
            <a:r>
              <a:rPr lang="ca-ES" sz="1800" dirty="0" smtClean="0"/>
              <a:t>Demostratius: </a:t>
            </a:r>
            <a:r>
              <a:rPr lang="ca-ES" sz="1800" i="1" dirty="0" smtClean="0"/>
              <a:t>aquesta, aquella</a:t>
            </a:r>
          </a:p>
          <a:p>
            <a:pPr lvl="1">
              <a:buFontTx/>
              <a:buChar char="-"/>
            </a:pPr>
            <a:r>
              <a:rPr lang="ca-ES" sz="1800" dirty="0" smtClean="0"/>
              <a:t>Pronoms: </a:t>
            </a:r>
            <a:r>
              <a:rPr lang="ca-ES" sz="1800" i="1" dirty="0" smtClean="0"/>
              <a:t>això, allò</a:t>
            </a:r>
          </a:p>
          <a:p>
            <a:pPr lvl="1">
              <a:buFontTx/>
              <a:buChar char="-"/>
            </a:pPr>
            <a:r>
              <a:rPr lang="ca-ES" sz="1800" dirty="0" smtClean="0"/>
              <a:t>Adverbis: </a:t>
            </a:r>
            <a:r>
              <a:rPr lang="ca-ES" sz="1800" i="1" dirty="0" smtClean="0"/>
              <a:t>aquí, allà</a:t>
            </a:r>
          </a:p>
          <a:p>
            <a:pPr marL="114300" indent="0">
              <a:buNone/>
            </a:pPr>
            <a:endParaRPr lang="ca-ES" sz="800" u="sng" dirty="0" smtClean="0"/>
          </a:p>
          <a:p>
            <a:pPr>
              <a:buFontTx/>
              <a:buChar char="-"/>
            </a:pPr>
            <a:r>
              <a:rPr lang="ca-ES" u="sng" dirty="0" smtClean="0"/>
              <a:t>Dixi temporal</a:t>
            </a:r>
            <a:r>
              <a:rPr lang="ca-ES" dirty="0" smtClean="0"/>
              <a:t>: Moment del temps de l’enunciació (ara) a partir del qual s’ordena temporalment l’enunciat. Demostratius</a:t>
            </a:r>
            <a:r>
              <a:rPr lang="ca-ES" dirty="0"/>
              <a:t>: </a:t>
            </a:r>
            <a:r>
              <a:rPr lang="ca-ES" i="1" dirty="0"/>
              <a:t>aquesta, aquella</a:t>
            </a:r>
          </a:p>
          <a:p>
            <a:pPr lvl="1">
              <a:buFontTx/>
              <a:buChar char="-"/>
            </a:pPr>
            <a:r>
              <a:rPr lang="ca-ES" sz="1800" dirty="0" smtClean="0"/>
              <a:t>Adverbis temporals: </a:t>
            </a:r>
            <a:r>
              <a:rPr lang="ca-ES" sz="1800" i="1" dirty="0" smtClean="0"/>
              <a:t>ara, avui, demà, ahir</a:t>
            </a:r>
          </a:p>
          <a:p>
            <a:pPr lvl="1">
              <a:buFontTx/>
              <a:buChar char="-"/>
            </a:pPr>
            <a:r>
              <a:rPr lang="ca-ES" sz="1800" dirty="0" smtClean="0"/>
              <a:t>Sintagmes temporals: </a:t>
            </a:r>
            <a:r>
              <a:rPr lang="ca-ES" sz="1800" i="1" dirty="0" smtClean="0"/>
              <a:t>l’any passat, el segle passat</a:t>
            </a:r>
          </a:p>
          <a:p>
            <a:pPr lvl="1">
              <a:buFontTx/>
              <a:buChar char="-"/>
            </a:pPr>
            <a:r>
              <a:rPr lang="ca-ES" sz="1800" dirty="0" smtClean="0"/>
              <a:t>Temps verbals: present, perfet, imperatiu, futur...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3070829088"/>
      </p:ext>
    </p:extLst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332</Words>
  <Application>Microsoft Office PowerPoint</Application>
  <PresentationFormat>Presentació en pantalla (16:9)</PresentationFormat>
  <Paragraphs>52</Paragraphs>
  <Slides>9</Slides>
  <Notes>7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4" baseType="lpstr">
      <vt:lpstr>Arial</vt:lpstr>
      <vt:lpstr>Raleway</vt:lpstr>
      <vt:lpstr>Wingdings</vt:lpstr>
      <vt:lpstr>Source Sans Pro</vt:lpstr>
      <vt:lpstr>Plum</vt:lpstr>
      <vt:lpstr>El text i el context</vt:lpstr>
      <vt:lpstr>Els elements de la comunicació</vt:lpstr>
      <vt:lpstr>Presentació del PowerPoint</vt:lpstr>
      <vt:lpstr>Competència comunicativa</vt:lpstr>
      <vt:lpstr>El text</vt:lpstr>
      <vt:lpstr>Presentació del PowerPoint</vt:lpstr>
      <vt:lpstr>El context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funcions del llenguatge</dc:title>
  <dc:creator>Prof</dc:creator>
  <cp:lastModifiedBy>usuari</cp:lastModifiedBy>
  <cp:revision>7</cp:revision>
  <dcterms:modified xsi:type="dcterms:W3CDTF">2019-09-05T10:08:37Z</dcterms:modified>
</cp:coreProperties>
</file>