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86" r:id="rId4"/>
    <p:sldId id="289" r:id="rId5"/>
    <p:sldId id="287" r:id="rId6"/>
    <p:sldId id="288" r:id="rId7"/>
    <p:sldId id="283" r:id="rId8"/>
    <p:sldId id="284" r:id="rId9"/>
    <p:sldId id="274" r:id="rId10"/>
    <p:sldId id="285" r:id="rId11"/>
  </p:sldIdLst>
  <p:sldSz cx="9144000" cy="5143500" type="screen16x9"/>
  <p:notesSz cx="6858000" cy="9144000"/>
  <p:embeddedFontLst>
    <p:embeddedFont>
      <p:font typeface="Source Sans Pro" pitchFamily="34" charset="0"/>
      <p:regular r:id="rId13"/>
      <p:bold r:id="rId14"/>
      <p:italic r:id="rId15"/>
      <p:boldItalic r:id="rId16"/>
    </p:embeddedFont>
    <p:embeddedFont>
      <p:font typeface="Raleway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78" y="-6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3;n"/>
          <p:cNvSpPr>
            <a:spLocks noGrp="1" noRo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</p:spPr>
      </p:sp>
      <p:sp>
        <p:nvSpPr>
          <p:cNvPr id="14339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Google Shape;55;p:notes"/>
          <p:cNvSpPr>
            <a:spLocks noGrp="1" noRo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16386" name="Google Shape;56;p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s-E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Google Shape;61;g40ee757121_0_99:notes"/>
          <p:cNvSpPr>
            <a:spLocks noGrp="1" noRo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18434" name="Google Shape;62;g40ee757121_0_99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s-E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Google Shape;61;g40ee757121_0_99:notes"/>
          <p:cNvSpPr>
            <a:spLocks noGrp="1" noRo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20482" name="Google Shape;62;g40ee757121_0_99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s-E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Google Shape;61;g40ee757121_0_99:notes"/>
          <p:cNvSpPr>
            <a:spLocks noGrp="1" noRo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22530" name="Google Shape;62;g40ee757121_0_99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s-E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Google Shape;61;g40ee757121_0_99:notes"/>
          <p:cNvSpPr>
            <a:spLocks noGrp="1" noRo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24578" name="Google Shape;62;g40ee757121_0_99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s-E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Google Shape;61;g40ee757121_0_99:notes"/>
          <p:cNvSpPr>
            <a:spLocks noGrp="1" noRo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27650" name="Google Shape;62;g40ee757121_0_99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s-E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Google Shape;61;g40ee757121_0_99:notes"/>
          <p:cNvSpPr>
            <a:spLocks noGrp="1" noRo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29698" name="Google Shape;62;g40ee757121_0_99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s-E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Google Shape;61;g40ee757121_0_99:notes"/>
          <p:cNvSpPr>
            <a:spLocks noGrp="1" noRo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31746" name="Google Shape;62;g40ee757121_0_99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s-E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;p2"/>
          <p:cNvSpPr>
            <a:spLocks noChangeArrowheads="1"/>
          </p:cNvSpPr>
          <p:nvPr/>
        </p:nvSpPr>
        <p:spPr bwMode="auto">
          <a:xfrm>
            <a:off x="80963" y="2651125"/>
            <a:ext cx="8982075" cy="24114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es-ES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anchor="b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" name="Google Shape;13;p2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25DE356-D237-4343-B9D1-A7FE94F81B91}" type="slidenum">
              <a:rPr lang="en-U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8;p11"/>
          <p:cNvSpPr>
            <a:spLocks noChangeArrowheads="1"/>
          </p:cNvSpPr>
          <p:nvPr/>
        </p:nvSpPr>
        <p:spPr bwMode="auto">
          <a:xfrm>
            <a:off x="80963" y="2651125"/>
            <a:ext cx="8982075" cy="24114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es-ES"/>
          </a:p>
        </p:txBody>
      </p:sp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anchor="b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en-US"/>
              <a:t>Haga clic para modificar el estilo de título del patrón</a:t>
            </a: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" name="Google Shape;51;p11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B94ADE9-292D-4D10-912C-6522A8E3832E}" type="slidenum">
              <a:rPr lang="en-U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ED328-E714-4A26-8215-CDCE114BC978}" type="slidenum">
              <a:rPr lang="en-U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150" y="444500"/>
            <a:ext cx="8521700" cy="623888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1150" y="1152525"/>
            <a:ext cx="8521700" cy="3416300"/>
          </a:xfrm>
        </p:spPr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A1CCA-1263-4CEB-B34D-315E7A64A256}" type="slidenum">
              <a:rPr lang="en-U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;p3"/>
          <p:cNvSpPr>
            <a:spLocks noChangeArrowheads="1"/>
          </p:cNvSpPr>
          <p:nvPr/>
        </p:nvSpPr>
        <p:spPr bwMode="auto">
          <a:xfrm>
            <a:off x="80963" y="2651125"/>
            <a:ext cx="8982075" cy="24114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es-ES"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anchor="b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" name="Google Shape;17;p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460D3CE-93BE-4AD3-8989-7302FEFD0690}" type="slidenum">
              <a:rPr lang="en-U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DE3C5-53D5-42E1-B137-1C072A267479}" type="slidenum">
              <a:rPr lang="en-U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BDD52-72AD-449B-B553-ACE3DCEBB2D3}" type="slidenum">
              <a:rPr lang="en-U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86816-687C-403B-8077-E09503DA88A4}" type="slidenum">
              <a:rPr lang="en-U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anchor="b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0F8AE-674B-458A-92DE-7CF4673F64F3}" type="slidenum">
              <a:rPr lang="en-U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anchor="ctr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" name="Google Shape;36;p8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89F8621-D223-4936-9177-D3BDB3A381EB}" type="slidenum">
              <a:rPr lang="en-U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8;p9"/>
          <p:cNvSpPr>
            <a:spLocks noChangeArrowheads="1"/>
          </p:cNvSpPr>
          <p:nvPr/>
        </p:nvSpPr>
        <p:spPr bwMode="auto">
          <a:xfrm>
            <a:off x="4637088" y="80963"/>
            <a:ext cx="4425950" cy="49815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es-ES"/>
          </a:p>
        </p:txBody>
      </p:sp>
      <p:cxnSp>
        <p:nvCxnSpPr>
          <p:cNvPr id="6" name="Google Shape;39;p9"/>
          <p:cNvCxnSpPr>
            <a:cxnSpLocks noChangeShapeType="1"/>
          </p:cNvCxnSpPr>
          <p:nvPr/>
        </p:nvCxnSpPr>
        <p:spPr bwMode="auto">
          <a:xfrm>
            <a:off x="5029200" y="4495800"/>
            <a:ext cx="468313" cy="0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</p:spPr>
      </p:cxn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anchor="b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anchor="ctr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43;p9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CEB71D6-68EF-4D15-A232-267E9ACBC67F}" type="slidenum">
              <a:rPr lang="en-U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anchor="ctr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06EA-12BD-4F0E-B481-B0B2A12AF09E}" type="slidenum">
              <a:rPr lang="en-U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311150" y="444500"/>
            <a:ext cx="85217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smtClean="0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311150" y="1152525"/>
            <a:ext cx="85217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smtClean="0">
              <a:sym typeface="Arial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8497888" y="4689475"/>
            <a:ext cx="54927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rgbClr val="7F7F7F"/>
                </a:solidFill>
                <a:latin typeface="Source Sans Pro" pitchFamily="34" charset="0"/>
                <a:sym typeface="Source Sans Pro" pitchFamily="34" charset="0"/>
              </a:defRPr>
            </a:lvl1pPr>
          </a:lstStyle>
          <a:p>
            <a:pPr>
              <a:defRPr/>
            </a:pPr>
            <a:fld id="{A2022760-CA50-4640-BAC6-ED54AD2E736A}" type="slidenum">
              <a:rPr lang="en-U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1" r:id="rId3"/>
    <p:sldLayoutId id="2147483670" r:id="rId4"/>
    <p:sldLayoutId id="2147483669" r:id="rId5"/>
    <p:sldLayoutId id="2147483668" r:id="rId6"/>
    <p:sldLayoutId id="2147483674" r:id="rId7"/>
    <p:sldLayoutId id="2147483675" r:id="rId8"/>
    <p:sldLayoutId id="2147483667" r:id="rId9"/>
    <p:sldLayoutId id="2147483676" r:id="rId10"/>
    <p:sldLayoutId id="2147483666" r:id="rId11"/>
    <p:sldLayoutId id="214748366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buChar char="»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58;p13"/>
          <p:cNvSpPr txBox="1">
            <a:spLocks noGrp="1"/>
          </p:cNvSpPr>
          <p:nvPr>
            <p:ph type="ctrTitle"/>
          </p:nvPr>
        </p:nvSpPr>
        <p:spPr>
          <a:xfrm>
            <a:off x="485775" y="265113"/>
            <a:ext cx="8183563" cy="14732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Raleway"/>
              <a:buNone/>
            </a:pPr>
            <a:r>
              <a:rPr lang="en-US" b="1" smtClean="0">
                <a:latin typeface="Raleway"/>
                <a:cs typeface="Arial" charset="0"/>
                <a:sym typeface="Raleway"/>
              </a:rPr>
              <a:t>La cohesió textual</a:t>
            </a:r>
            <a:endParaRPr lang="es-ES" b="1" smtClean="0">
              <a:latin typeface="Raleway"/>
              <a:cs typeface="Arial" charset="0"/>
              <a:sym typeface="Raleway"/>
            </a:endParaRPr>
          </a:p>
        </p:txBody>
      </p:sp>
      <p:sp>
        <p:nvSpPr>
          <p:cNvPr id="15362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485775" y="1738313"/>
            <a:ext cx="8183563" cy="8604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7F7F7F"/>
              </a:buClr>
              <a:buFont typeface="Source Sans Pro" pitchFamily="34" charset="0"/>
              <a:buNone/>
            </a:pPr>
            <a:r>
              <a:rPr lang="es-ES_tradnl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Propietat textual – 3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7F7F7F"/>
              </a:buClr>
              <a:buFont typeface="Source Sans Pro" pitchFamily="34" charset="0"/>
              <a:buNone/>
            </a:pPr>
            <a:r>
              <a:rPr lang="es-ES_tradnl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Llibre: unitats 7, 8 i 9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7F7F7F"/>
              </a:buClr>
              <a:buFont typeface="Source Sans Pro" pitchFamily="34" charset="0"/>
              <a:buNone/>
            </a:pPr>
            <a:endParaRPr lang="es-ES" smtClean="0">
              <a:solidFill>
                <a:srgbClr val="7F7F7F"/>
              </a:solidFill>
              <a:latin typeface="Source Sans Pro" pitchFamily="34" charset="0"/>
              <a:cs typeface="Arial" charset="0"/>
              <a:sym typeface="Source Sans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32770" name="Text Box 6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mtClean="0">
                <a:latin typeface="Arial" charset="0"/>
                <a:cs typeface="Arial" charset="0"/>
              </a:rPr>
              <a:t>Acaba d’organitzar l’esquema i completa’l amb definicions i exemples.</a:t>
            </a:r>
          </a:p>
          <a:p>
            <a:r>
              <a:rPr lang="es-ES_tradnl" smtClean="0">
                <a:latin typeface="Arial" charset="0"/>
                <a:cs typeface="Arial" charset="0"/>
              </a:rPr>
              <a:t>Activitats 14, 15, 17, 18 (p. 193)</a:t>
            </a:r>
          </a:p>
          <a:p>
            <a:r>
              <a:rPr lang="es-ES_tradnl" smtClean="0">
                <a:latin typeface="Arial" charset="0"/>
                <a:cs typeface="Arial" charset="0"/>
              </a:rPr>
              <a:t>Activitat 24 (p.199)</a:t>
            </a:r>
          </a:p>
          <a:p>
            <a:r>
              <a:rPr lang="es-ES_tradnl" smtClean="0">
                <a:latin typeface="Arial" charset="0"/>
                <a:cs typeface="Arial" charset="0"/>
              </a:rPr>
              <a:t>Activitats 28, 32 (p. 201)</a:t>
            </a:r>
          </a:p>
          <a:p>
            <a:r>
              <a:rPr lang="es-ES_tradnl" smtClean="0">
                <a:latin typeface="Arial" charset="0"/>
                <a:cs typeface="Arial" charset="0"/>
              </a:rPr>
              <a:t>Activitat 35 (per lliurar)</a:t>
            </a:r>
            <a:endParaRPr lang="es-E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64;p14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62388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Raleway"/>
              <a:buNone/>
            </a:pPr>
            <a:r>
              <a:rPr lang="en-US" sz="3000" b="1" smtClean="0">
                <a:latin typeface="Raleway"/>
                <a:cs typeface="Arial" charset="0"/>
                <a:sym typeface="Raleway"/>
              </a:rPr>
              <a:t>1. La cohesió del text</a:t>
            </a:r>
            <a:endParaRPr lang="es-ES" sz="3000" b="1" smtClean="0">
              <a:latin typeface="Raleway"/>
              <a:cs typeface="Arial" charset="0"/>
              <a:sym typeface="Raleway"/>
            </a:endParaRPr>
          </a:p>
        </p:txBody>
      </p:sp>
      <p:sp>
        <p:nvSpPr>
          <p:cNvPr id="17410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150" y="1152525"/>
            <a:ext cx="8521700" cy="3416300"/>
          </a:xfrm>
        </p:spPr>
        <p:txBody>
          <a:bodyPr/>
          <a:lstStyle/>
          <a:p>
            <a:pPr marL="266700" indent="-2667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100"/>
              <a:buFont typeface="Arial" charset="0"/>
              <a:buNone/>
            </a:pPr>
            <a:r>
              <a:rPr lang="en-US" sz="160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Cohesió: Bona relació dels elements lingüístics.</a:t>
            </a:r>
          </a:p>
          <a:p>
            <a:pPr marL="266700" indent="-2667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100"/>
              <a:buFont typeface="Arial" charset="0"/>
              <a:buNone/>
            </a:pPr>
            <a:endParaRPr lang="en-US" sz="1600" smtClean="0">
              <a:solidFill>
                <a:srgbClr val="7F7F7F"/>
              </a:solidFill>
              <a:latin typeface="Source Sans Pro" pitchFamily="34" charset="0"/>
              <a:cs typeface="Arial" charset="0"/>
              <a:sym typeface="Source Sans Pro" pitchFamily="34" charset="0"/>
            </a:endParaRPr>
          </a:p>
          <a:p>
            <a:pPr marL="266700" indent="-2667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100"/>
              <a:buFont typeface="Arial" charset="0"/>
              <a:buNone/>
            </a:pPr>
            <a:r>
              <a:rPr lang="en-US" sz="160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Funció: Assegura la interpretació de cada frase en relació amb les altres i, com a conseqüència, la comprensió global del text.</a:t>
            </a:r>
          </a:p>
          <a:p>
            <a:pPr marL="266700" indent="-2667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100"/>
              <a:buFont typeface="Arial" charset="0"/>
              <a:buNone/>
            </a:pPr>
            <a:endParaRPr lang="en-US" sz="1600" smtClean="0">
              <a:solidFill>
                <a:srgbClr val="7F7F7F"/>
              </a:solidFill>
              <a:latin typeface="Source Sans Pro" pitchFamily="34" charset="0"/>
              <a:cs typeface="Arial" charset="0"/>
              <a:sym typeface="Source Sans Pro" pitchFamily="34" charset="0"/>
            </a:endParaRPr>
          </a:p>
          <a:p>
            <a:pPr marL="266700" indent="-2667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100"/>
              <a:buFont typeface="Arial" charset="0"/>
              <a:buNone/>
            </a:pPr>
            <a:endParaRPr lang="en-US" sz="1600" smtClean="0">
              <a:solidFill>
                <a:srgbClr val="7F7F7F"/>
              </a:solidFill>
              <a:latin typeface="Source Sans Pro" pitchFamily="34" charset="0"/>
              <a:cs typeface="Arial" charset="0"/>
              <a:sym typeface="Source Sans Pro" pitchFamily="34" charset="0"/>
            </a:endParaRPr>
          </a:p>
        </p:txBody>
      </p:sp>
      <p:graphicFrame>
        <p:nvGraphicFramePr>
          <p:cNvPr id="17466" name="Group 58"/>
          <p:cNvGraphicFramePr>
            <a:graphicFrameLocks noGrp="1"/>
          </p:cNvGraphicFramePr>
          <p:nvPr/>
        </p:nvGraphicFramePr>
        <p:xfrm>
          <a:off x="552450" y="2479675"/>
          <a:ext cx="8316913" cy="2143125"/>
        </p:xfrm>
        <a:graphic>
          <a:graphicData uri="http://schemas.openxmlformats.org/drawingml/2006/table">
            <a:tbl>
              <a:tblPr/>
              <a:tblGrid>
                <a:gridCol w="4159250"/>
                <a:gridCol w="4157663"/>
              </a:tblGrid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Fils essencials del missatge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Fils dins d’una trama travada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8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Informe: accident trànsit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12 desembre 2016 / 15 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C58 km 12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Xoc fronta: autocar / turisme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Resultat: conductor turisme, traumatisme cranial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Ambulància </a:t>
                      </a: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 Hospital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Informe mèdic: estat greu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Informe: accident de trànsit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Avui, 12 de desembre de 2016, a les 3 de la tarda, s’ha produït un accident al quilòmetre 12 de la carretera C58. Un autocar i un turisme han xocat frontalment. Com a conseqüència del xoc, el conductor del turisme ha sofert un traumatisme cranial, per la qual cosa s’ha sol·licitat el servei d’una ambulància per tal de traslladar-lo a l’hospital. Segons l’informe mèdic, el seu estat és de gravetat.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22" name="AutoShape 23" descr="Imatge relacionada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423" name="AutoShape 25" descr="Imatge relacionada"/>
          <p:cNvSpPr>
            <a:spLocks noChangeAspect="1" noChangeArrowheads="1"/>
          </p:cNvSpPr>
          <p:nvPr/>
        </p:nvSpPr>
        <p:spPr bwMode="auto">
          <a:xfrm>
            <a:off x="8936038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424" name="AutoShape 27" descr="Imatge relacionada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425" name="AutoShape 29" descr="Imatge relacionada"/>
          <p:cNvSpPr>
            <a:spLocks noChangeAspect="1" noChangeArrowheads="1"/>
          </p:cNvSpPr>
          <p:nvPr/>
        </p:nvSpPr>
        <p:spPr bwMode="auto">
          <a:xfrm>
            <a:off x="8936038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426" name="AutoShape 31" descr="Imatge relacionada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427" name="AutoShape 33" descr="Imatge relacionada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428" name="AutoShape 35" descr="Imatge relacionada"/>
          <p:cNvSpPr>
            <a:spLocks noChangeAspect="1" noChangeArrowheads="1"/>
          </p:cNvSpPr>
          <p:nvPr/>
        </p:nvSpPr>
        <p:spPr bwMode="auto">
          <a:xfrm>
            <a:off x="8936038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429" name="Google Shape;65;p14"/>
          <p:cNvSpPr txBox="1">
            <a:spLocks/>
          </p:cNvSpPr>
          <p:nvPr/>
        </p:nvSpPr>
        <p:spPr bwMode="auto">
          <a:xfrm>
            <a:off x="311150" y="1152525"/>
            <a:ext cx="85217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marL="266700" indent="-266700">
              <a:lnSpc>
                <a:spcPct val="115000"/>
              </a:lnSpc>
              <a:buClr>
                <a:srgbClr val="000000"/>
              </a:buClr>
              <a:buSzPts val="1100"/>
              <a:buFont typeface="Arial" charset="0"/>
              <a:buNone/>
            </a:pPr>
            <a:r>
              <a:rPr lang="en-US" sz="1600">
                <a:solidFill>
                  <a:srgbClr val="7F7F7F"/>
                </a:solidFill>
                <a:latin typeface="Source Sans Pro" pitchFamily="34" charset="0"/>
                <a:sym typeface="Source Sans Pro" pitchFamily="34" charset="0"/>
              </a:rPr>
              <a:t>Cohesió: Bona relació dels elements lingüístics.</a:t>
            </a:r>
          </a:p>
          <a:p>
            <a:pPr marL="266700" indent="-266700">
              <a:lnSpc>
                <a:spcPct val="115000"/>
              </a:lnSpc>
              <a:buClr>
                <a:srgbClr val="000000"/>
              </a:buClr>
              <a:buSzPts val="1100"/>
              <a:buFont typeface="Arial" charset="0"/>
              <a:buNone/>
            </a:pPr>
            <a:endParaRPr lang="en-US" sz="1600">
              <a:solidFill>
                <a:srgbClr val="7F7F7F"/>
              </a:solidFill>
              <a:latin typeface="Source Sans Pro" pitchFamily="34" charset="0"/>
              <a:sym typeface="Source Sans Pro" pitchFamily="34" charset="0"/>
            </a:endParaRPr>
          </a:p>
          <a:p>
            <a:pPr marL="266700" indent="-266700">
              <a:lnSpc>
                <a:spcPct val="115000"/>
              </a:lnSpc>
              <a:buClr>
                <a:srgbClr val="000000"/>
              </a:buClr>
              <a:buSzPts val="1100"/>
              <a:buFont typeface="Arial" charset="0"/>
              <a:buNone/>
            </a:pPr>
            <a:r>
              <a:rPr lang="en-US" sz="1600">
                <a:solidFill>
                  <a:srgbClr val="7F7F7F"/>
                </a:solidFill>
                <a:latin typeface="Source Sans Pro" pitchFamily="34" charset="0"/>
                <a:sym typeface="Source Sans Pro" pitchFamily="34" charset="0"/>
              </a:rPr>
              <a:t>Funció: Assegura la interpretació de cada frase en relació amb les altres i, com a conseqüència, la comprensió global del text.</a:t>
            </a:r>
          </a:p>
          <a:p>
            <a:pPr marL="266700" indent="-266700">
              <a:lnSpc>
                <a:spcPct val="115000"/>
              </a:lnSpc>
              <a:buClr>
                <a:srgbClr val="000000"/>
              </a:buClr>
              <a:buSzPts val="1100"/>
              <a:buFont typeface="Arial" charset="0"/>
              <a:buNone/>
            </a:pPr>
            <a:endParaRPr lang="en-US" sz="1600">
              <a:solidFill>
                <a:srgbClr val="7F7F7F"/>
              </a:solidFill>
              <a:latin typeface="Source Sans Pro" pitchFamily="34" charset="0"/>
              <a:sym typeface="Source Sans Pro" pitchFamily="34" charset="0"/>
            </a:endParaRPr>
          </a:p>
          <a:p>
            <a:pPr marL="266700" indent="-266700">
              <a:lnSpc>
                <a:spcPct val="115000"/>
              </a:lnSpc>
              <a:buClr>
                <a:srgbClr val="000000"/>
              </a:buClr>
              <a:buSzPts val="1100"/>
              <a:buFont typeface="Arial" charset="0"/>
              <a:buNone/>
            </a:pPr>
            <a:endParaRPr lang="en-US" sz="1600">
              <a:solidFill>
                <a:srgbClr val="7F7F7F"/>
              </a:solidFill>
              <a:latin typeface="Source Sans Pro" pitchFamily="34" charset="0"/>
              <a:sym typeface="Source Sans Pro" pitchFamily="34" charset="0"/>
            </a:endParaRPr>
          </a:p>
        </p:txBody>
      </p:sp>
      <p:sp>
        <p:nvSpPr>
          <p:cNvPr id="17430" name="AutoShape 38" descr="Imatge relacionada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431" name="AutoShape 40" descr="Imatge relacionada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432" name="AutoShape 42" descr="Imatge relacionada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433" name="AutoShape 44" descr="Loop Knitted Fabric"/>
          <p:cNvSpPr>
            <a:spLocks noChangeAspect="1" noChangeArrowheads="1"/>
          </p:cNvSpPr>
          <p:nvPr/>
        </p:nvSpPr>
        <p:spPr bwMode="auto">
          <a:xfrm>
            <a:off x="8936038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434" name="AutoShape 46" descr="Loop Knitted Fabric"/>
          <p:cNvSpPr>
            <a:spLocks noChangeAspect="1" noChangeArrowheads="1"/>
          </p:cNvSpPr>
          <p:nvPr/>
        </p:nvSpPr>
        <p:spPr bwMode="auto">
          <a:xfrm>
            <a:off x="8936038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435" name="AutoShape 48" descr="Loop Knitted Fabric"/>
          <p:cNvSpPr>
            <a:spLocks noChangeAspect="1" noChangeArrowheads="1"/>
          </p:cNvSpPr>
          <p:nvPr/>
        </p:nvSpPr>
        <p:spPr bwMode="auto">
          <a:xfrm>
            <a:off x="8936038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436" name="AutoShape 50" descr="Resultat d'imatges de knitted"/>
          <p:cNvSpPr>
            <a:spLocks noChangeAspect="1" noChangeArrowheads="1"/>
          </p:cNvSpPr>
          <p:nvPr/>
        </p:nvSpPr>
        <p:spPr bwMode="auto">
          <a:xfrm>
            <a:off x="8936038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17437" name="Picture 51" descr="Imatge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5325" y="212725"/>
            <a:ext cx="1812925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65;p14"/>
          <p:cNvSpPr txBox="1">
            <a:spLocks noGrp="1"/>
          </p:cNvSpPr>
          <p:nvPr>
            <p:ph type="body" idx="4294967295"/>
          </p:nvPr>
        </p:nvSpPr>
        <p:spPr>
          <a:xfrm>
            <a:off x="311150" y="292100"/>
            <a:ext cx="8521700" cy="4152900"/>
          </a:xfrm>
        </p:spPr>
        <p:txBody>
          <a:bodyPr/>
          <a:lstStyle/>
          <a:p>
            <a:pPr marL="266700" indent="-266700" eaLnBrk="1" hangingPunct="1">
              <a:lnSpc>
                <a:spcPct val="115000"/>
              </a:lnSpc>
              <a:buSzPts val="1100"/>
              <a:buFont typeface="Arial" charset="0"/>
              <a:buNone/>
            </a:pPr>
            <a:r>
              <a:rPr lang="en-US" b="1" smtClean="0">
                <a:solidFill>
                  <a:schemeClr val="hlink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Mecanismes de cohesió</a:t>
            </a:r>
          </a:p>
          <a:p>
            <a:pPr marL="266700" indent="-266700" eaLnBrk="1" hangingPunct="1">
              <a:lnSpc>
                <a:spcPct val="115000"/>
              </a:lnSpc>
              <a:buSzPts val="1100"/>
              <a:buFont typeface="Arial" charset="0"/>
              <a:buNone/>
            </a:pPr>
            <a:endParaRPr lang="en-US" b="1" smtClean="0">
              <a:solidFill>
                <a:schemeClr val="hlink"/>
              </a:solidFill>
              <a:latin typeface="Source Sans Pro" pitchFamily="34" charset="0"/>
              <a:cs typeface="Arial" charset="0"/>
              <a:sym typeface="Source Sans Pro" pitchFamily="34" charset="0"/>
            </a:endParaRPr>
          </a:p>
          <a:p>
            <a:pPr marL="266700" indent="-266700" eaLnBrk="1" hangingPunct="1">
              <a:lnSpc>
                <a:spcPct val="115000"/>
              </a:lnSpc>
              <a:buSzPts val="1100"/>
            </a:pPr>
            <a:r>
              <a:rPr lang="en-US" b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Relació lèxica </a:t>
            </a:r>
          </a:p>
          <a:p>
            <a:pPr marL="266700" indent="-266700" eaLnBrk="1" hangingPunct="1">
              <a:lnSpc>
                <a:spcPct val="115000"/>
              </a:lnSpc>
              <a:buSzPts val="1100"/>
              <a:buFont typeface="Arial" charset="0"/>
              <a:buNone/>
            </a:pPr>
            <a:endParaRPr lang="en-US" b="1" smtClean="0">
              <a:solidFill>
                <a:srgbClr val="7F7F7F"/>
              </a:solidFill>
              <a:latin typeface="Source Sans Pro" pitchFamily="34" charset="0"/>
              <a:cs typeface="Arial" charset="0"/>
              <a:sym typeface="Source Sans Pro" pitchFamily="34" charset="0"/>
            </a:endParaRPr>
          </a:p>
          <a:p>
            <a:pPr marL="266700" indent="-266700" eaLnBrk="1" hangingPunct="1">
              <a:lnSpc>
                <a:spcPct val="115000"/>
              </a:lnSpc>
              <a:buSzPts val="1100"/>
            </a:pPr>
            <a:r>
              <a:rPr lang="en-US" b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Anàfora</a:t>
            </a:r>
          </a:p>
          <a:p>
            <a:pPr marL="266700" indent="-266700" eaLnBrk="1" hangingPunct="1">
              <a:lnSpc>
                <a:spcPct val="115000"/>
              </a:lnSpc>
              <a:buSzPts val="1100"/>
              <a:buFont typeface="Arial" charset="0"/>
              <a:buNone/>
            </a:pPr>
            <a:endParaRPr lang="en-US" b="1" smtClean="0">
              <a:solidFill>
                <a:srgbClr val="7F7F7F"/>
              </a:solidFill>
              <a:latin typeface="Source Sans Pro" pitchFamily="34" charset="0"/>
              <a:cs typeface="Arial" charset="0"/>
              <a:sym typeface="Source Sans Pro" pitchFamily="34" charset="0"/>
            </a:endParaRPr>
          </a:p>
          <a:p>
            <a:pPr marL="266700" indent="-266700" eaLnBrk="1" hangingPunct="1">
              <a:lnSpc>
                <a:spcPct val="115000"/>
              </a:lnSpc>
              <a:buSzPts val="1100"/>
            </a:pPr>
            <a:r>
              <a:rPr lang="en-US" b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Connexió</a:t>
            </a:r>
            <a:endParaRPr lang="en-US" smtClean="0">
              <a:solidFill>
                <a:srgbClr val="7F7F7F"/>
              </a:solidFill>
              <a:latin typeface="Source Sans Pro" pitchFamily="34" charset="0"/>
              <a:cs typeface="Arial" charset="0"/>
              <a:sym typeface="Source Sans Pro" pitchFamily="34" charset="0"/>
            </a:endParaRPr>
          </a:p>
        </p:txBody>
      </p:sp>
      <p:sp>
        <p:nvSpPr>
          <p:cNvPr id="19458" name="AutoShape 5" descr="Imatge relacionada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9459" name="AutoShape 7" descr="Imatge relacionada"/>
          <p:cNvSpPr>
            <a:spLocks noChangeAspect="1" noChangeArrowheads="1"/>
          </p:cNvSpPr>
          <p:nvPr/>
        </p:nvSpPr>
        <p:spPr bwMode="auto">
          <a:xfrm>
            <a:off x="8936038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65;p14"/>
          <p:cNvSpPr txBox="1">
            <a:spLocks noGrp="1"/>
          </p:cNvSpPr>
          <p:nvPr>
            <p:ph type="body" idx="4294967295"/>
          </p:nvPr>
        </p:nvSpPr>
        <p:spPr>
          <a:xfrm>
            <a:off x="311150" y="292100"/>
            <a:ext cx="8521700" cy="4598988"/>
          </a:xfrm>
        </p:spPr>
        <p:txBody>
          <a:bodyPr/>
          <a:lstStyle/>
          <a:p>
            <a:pPr marL="266700" indent="-266700" eaLnBrk="1" hangingPunct="1">
              <a:lnSpc>
                <a:spcPct val="115000"/>
              </a:lnSpc>
              <a:buSzPts val="1100"/>
            </a:pPr>
            <a:r>
              <a:rPr lang="en-US" b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Relació lèxica </a:t>
            </a:r>
            <a:r>
              <a:rPr lang="en-US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 Vincle semàntic entre dos o més elements lèxics</a:t>
            </a:r>
          </a:p>
          <a:p>
            <a:pPr lvl="1" eaLnBrk="1" hangingPunct="1">
              <a:lnSpc>
                <a:spcPct val="115000"/>
              </a:lnSpc>
              <a:buSzPts val="1100"/>
            </a:pPr>
            <a:r>
              <a:rPr lang="en-US" smtClean="0">
                <a:solidFill>
                  <a:schemeClr val="tx1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Repetició</a:t>
            </a:r>
            <a:r>
              <a:rPr lang="en-US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 d’una paraula per necessitat d’expressiva o d’estil</a:t>
            </a:r>
          </a:p>
          <a:p>
            <a:pPr lvl="2" eaLnBrk="1" hangingPunct="1">
              <a:lnSpc>
                <a:spcPct val="115000"/>
              </a:lnSpc>
              <a:buSzPts val="1100"/>
            </a:pPr>
            <a:r>
              <a:rPr lang="en-US" i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Podem definir </a:t>
            </a:r>
            <a:r>
              <a:rPr lang="en-US" i="1" u="sng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l’amistat</a:t>
            </a:r>
            <a:r>
              <a:rPr lang="en-US" i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 com l’afecte envers una altra persona, fruit d’una relació de comprensió i estimació mútues. </a:t>
            </a:r>
            <a:r>
              <a:rPr lang="en-US" i="1" u="sng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L’amistat</a:t>
            </a:r>
            <a:r>
              <a:rPr lang="en-US" i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 és un actiu que cal buscar i vetllar a totes les edats.</a:t>
            </a:r>
          </a:p>
          <a:p>
            <a:pPr lvl="1" eaLnBrk="1" hangingPunct="1">
              <a:lnSpc>
                <a:spcPct val="115000"/>
              </a:lnSpc>
              <a:buSzPts val="1100"/>
            </a:pPr>
            <a:r>
              <a:rPr lang="en-US" smtClean="0">
                <a:solidFill>
                  <a:schemeClr val="tx1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Sinònims / antònims</a:t>
            </a:r>
          </a:p>
          <a:p>
            <a:pPr lvl="2" eaLnBrk="1" hangingPunct="1">
              <a:lnSpc>
                <a:spcPct val="115000"/>
              </a:lnSpc>
              <a:buSzPts val="1100"/>
            </a:pPr>
            <a:r>
              <a:rPr lang="en-US" i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Sense arribar a </a:t>
            </a:r>
            <a:r>
              <a:rPr lang="en-US" i="1" u="sng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sous</a:t>
            </a:r>
            <a:r>
              <a:rPr lang="en-US" i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 de misèria, els </a:t>
            </a:r>
            <a:r>
              <a:rPr lang="en-US" i="1" u="sng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salaris</a:t>
            </a:r>
            <a:r>
              <a:rPr lang="en-US" i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 dels joves catalans sovint són mileuristes.</a:t>
            </a:r>
            <a:r>
              <a:rPr lang="en-US" smtClean="0">
                <a:solidFill>
                  <a:schemeClr val="tx1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	</a:t>
            </a:r>
          </a:p>
          <a:p>
            <a:pPr lvl="1" eaLnBrk="1" hangingPunct="1">
              <a:lnSpc>
                <a:spcPct val="115000"/>
              </a:lnSpc>
              <a:buSzPts val="1100"/>
            </a:pPr>
            <a:r>
              <a:rPr lang="en-US" smtClean="0">
                <a:solidFill>
                  <a:schemeClr val="tx1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Encapsulament </a:t>
            </a:r>
            <a:r>
              <a:rPr lang="en-US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d’un segment del text en una paraula o sintagma.</a:t>
            </a:r>
          </a:p>
          <a:p>
            <a:pPr lvl="2" eaLnBrk="1" hangingPunct="1">
              <a:lnSpc>
                <a:spcPct val="115000"/>
              </a:lnSpc>
              <a:buSzPts val="1100"/>
            </a:pPr>
            <a:r>
              <a:rPr lang="en-US" i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Els joves actuals no volen estar tan immersos en el treball com els seus  pares, ja que per a molts és prioritari tenir temps per divertir-se. </a:t>
            </a:r>
            <a:r>
              <a:rPr lang="en-US" i="1" u="sng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Aquesta cultura</a:t>
            </a:r>
            <a:r>
              <a:rPr lang="en-US" i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 domina gran part de la seva manera de viure.</a:t>
            </a:r>
            <a:endParaRPr lang="en-US" smtClean="0">
              <a:solidFill>
                <a:srgbClr val="7F7F7F"/>
              </a:solidFill>
              <a:latin typeface="Source Sans Pro" pitchFamily="34" charset="0"/>
              <a:cs typeface="Arial" charset="0"/>
              <a:sym typeface="Wingdings" pitchFamily="2" charset="2"/>
            </a:endParaRPr>
          </a:p>
          <a:p>
            <a:pPr lvl="1" eaLnBrk="1" hangingPunct="1">
              <a:lnSpc>
                <a:spcPct val="115000"/>
              </a:lnSpc>
              <a:buSzPts val="1100"/>
            </a:pPr>
            <a:r>
              <a:rPr lang="en-US" smtClean="0">
                <a:solidFill>
                  <a:schemeClr val="tx1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Hipònim / hiperònim</a:t>
            </a:r>
          </a:p>
          <a:p>
            <a:pPr lvl="2" eaLnBrk="1" hangingPunct="1">
              <a:lnSpc>
                <a:spcPct val="115000"/>
              </a:lnSpc>
              <a:buSzPts val="1100"/>
            </a:pPr>
            <a:r>
              <a:rPr lang="en-US" i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Un aspecte molt important de la vida privada és l’elecció de </a:t>
            </a:r>
            <a:r>
              <a:rPr lang="en-US" i="1" u="sng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la parella</a:t>
            </a:r>
            <a:r>
              <a:rPr lang="en-US" i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. Es tracta de trobar </a:t>
            </a:r>
            <a:r>
              <a:rPr lang="en-US" i="1" u="sng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la persona</a:t>
            </a:r>
            <a:r>
              <a:rPr lang="en-US" i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 amb qui compartir les alegries i les penes, els èxits i els fracassos.</a:t>
            </a:r>
            <a:endParaRPr lang="en-US" smtClean="0">
              <a:solidFill>
                <a:schemeClr val="tx1"/>
              </a:solidFill>
              <a:latin typeface="Source Sans Pro" pitchFamily="34" charset="0"/>
              <a:cs typeface="Arial" charset="0"/>
              <a:sym typeface="Wingdings" pitchFamily="2" charset="2"/>
            </a:endParaRPr>
          </a:p>
          <a:p>
            <a:pPr lvl="1" eaLnBrk="1" hangingPunct="1">
              <a:lnSpc>
                <a:spcPct val="115000"/>
              </a:lnSpc>
              <a:buSzPts val="1100"/>
            </a:pPr>
            <a:r>
              <a:rPr lang="en-US" smtClean="0">
                <a:solidFill>
                  <a:schemeClr val="tx1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Associació </a:t>
            </a:r>
            <a:r>
              <a:rPr lang="en-US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de paraules que parteixen a un mateix camp de l’experiència.</a:t>
            </a:r>
          </a:p>
          <a:p>
            <a:pPr lvl="2" eaLnBrk="1" hangingPunct="1">
              <a:lnSpc>
                <a:spcPct val="115000"/>
              </a:lnSpc>
              <a:buSzPts val="1100"/>
            </a:pPr>
            <a:r>
              <a:rPr lang="en-US" i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La </a:t>
            </a:r>
            <a:r>
              <a:rPr lang="en-US" i="1" u="sng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vellesa</a:t>
            </a:r>
            <a:r>
              <a:rPr lang="en-US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 no s’ha de considerar una malaltia, sinó que hem de pensar-hi com  una </a:t>
            </a:r>
            <a:r>
              <a:rPr lang="en-US" u="sng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etapa</a:t>
            </a:r>
            <a:r>
              <a:rPr lang="en-US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 plena de possibilitats, com un </a:t>
            </a:r>
            <a:r>
              <a:rPr lang="en-US" u="sng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viatge</a:t>
            </a:r>
            <a:r>
              <a:rPr lang="en-US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 fins a la fi de la vida que pot ser molt llarg, i que hem de procurar que sigui molt feliç. </a:t>
            </a:r>
          </a:p>
        </p:txBody>
      </p:sp>
      <p:sp>
        <p:nvSpPr>
          <p:cNvPr id="21506" name="AutoShape 3" descr="Imatge relacionada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1507" name="AutoShape 4" descr="Imatge relacionada"/>
          <p:cNvSpPr>
            <a:spLocks noChangeAspect="1" noChangeArrowheads="1"/>
          </p:cNvSpPr>
          <p:nvPr/>
        </p:nvSpPr>
        <p:spPr bwMode="auto">
          <a:xfrm>
            <a:off x="8936038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Google Shape;65;p14"/>
          <p:cNvSpPr txBox="1">
            <a:spLocks noGrp="1"/>
          </p:cNvSpPr>
          <p:nvPr>
            <p:ph type="body" idx="4294967295"/>
          </p:nvPr>
        </p:nvSpPr>
        <p:spPr>
          <a:xfrm>
            <a:off x="311150" y="292100"/>
            <a:ext cx="8521700" cy="4152900"/>
          </a:xfrm>
        </p:spPr>
        <p:txBody>
          <a:bodyPr/>
          <a:lstStyle/>
          <a:p>
            <a:pPr marL="266700" indent="-266700" eaLnBrk="1" hangingPunct="1">
              <a:lnSpc>
                <a:spcPct val="115000"/>
              </a:lnSpc>
              <a:buSzPts val="1100"/>
            </a:pPr>
            <a:r>
              <a:rPr lang="en-US" sz="1600" b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Anàfora </a:t>
            </a:r>
            <a:r>
              <a:rPr lang="en-US" sz="160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 S’estableix una relació d’identitat entre un element gramatical i el seu antecedent.</a:t>
            </a:r>
          </a:p>
          <a:p>
            <a:pPr marL="266700" indent="-266700" eaLnBrk="1" hangingPunct="1">
              <a:lnSpc>
                <a:spcPct val="115000"/>
              </a:lnSpc>
              <a:buSzPts val="1100"/>
            </a:pPr>
            <a:endParaRPr lang="en-US" sz="1600" smtClean="0">
              <a:solidFill>
                <a:srgbClr val="7F7F7F"/>
              </a:solidFill>
              <a:latin typeface="Source Sans Pro" pitchFamily="34" charset="0"/>
              <a:cs typeface="Arial" charset="0"/>
              <a:sym typeface="Wingdings" pitchFamily="2" charset="2"/>
            </a:endParaRPr>
          </a:p>
          <a:p>
            <a:pPr lvl="1" eaLnBrk="1" hangingPunct="1">
              <a:lnSpc>
                <a:spcPct val="115000"/>
              </a:lnSpc>
              <a:buSzPts val="1100"/>
            </a:pPr>
            <a:r>
              <a:rPr lang="en-US" sz="1600" smtClean="0">
                <a:solidFill>
                  <a:schemeClr val="tx1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Substitució pronominal</a:t>
            </a:r>
            <a:r>
              <a:rPr lang="en-US" sz="160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 d’un element d’extensió variable present en el context lingüístic immediat (antecedent)</a:t>
            </a:r>
          </a:p>
          <a:p>
            <a:pPr lvl="2" eaLnBrk="1" hangingPunct="1">
              <a:lnSpc>
                <a:spcPct val="115000"/>
              </a:lnSpc>
              <a:buSzPts val="1100"/>
            </a:pPr>
            <a:r>
              <a:rPr lang="en-US" sz="1600" i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Tothom hauria de procurar mantenir els </a:t>
            </a:r>
            <a:r>
              <a:rPr lang="en-US" sz="1600" i="1" u="sng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amics</a:t>
            </a:r>
            <a:r>
              <a:rPr lang="en-US" sz="1600" i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 d’adolescència i trobar-</a:t>
            </a:r>
            <a:r>
              <a:rPr lang="en-US" sz="1600" i="1" u="sng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ne</a:t>
            </a:r>
            <a:r>
              <a:rPr lang="en-US" sz="1600" i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 uns altres </a:t>
            </a:r>
            <a:r>
              <a:rPr lang="en-US" sz="1600" i="1" u="sng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amb els quals</a:t>
            </a:r>
            <a:r>
              <a:rPr lang="en-US" sz="1600" i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 poder gaudir de les estones d’oci.</a:t>
            </a:r>
          </a:p>
          <a:p>
            <a:pPr lvl="1" eaLnBrk="1" hangingPunct="1">
              <a:lnSpc>
                <a:spcPct val="115000"/>
              </a:lnSpc>
              <a:buSzPts val="1100"/>
            </a:pPr>
            <a:r>
              <a:rPr lang="en-US" sz="1600" smtClean="0">
                <a:solidFill>
                  <a:schemeClr val="tx1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El·lipsi </a:t>
            </a:r>
            <a:r>
              <a:rPr lang="en-US" sz="160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 Supressió d’un element que el context permet interpretar</a:t>
            </a:r>
          </a:p>
          <a:p>
            <a:pPr lvl="2" eaLnBrk="1" hangingPunct="1">
              <a:lnSpc>
                <a:spcPct val="115000"/>
              </a:lnSpc>
              <a:buSzPts val="1100"/>
            </a:pPr>
            <a:r>
              <a:rPr lang="en-US" sz="1600" i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La creativitat empresarial té punts de contacte amb la (creativitat) científica i l’(creativitat) artística; de fet, (la creativitat empresarial) necessita també imaginació, intuïció i emocions.</a:t>
            </a:r>
          </a:p>
        </p:txBody>
      </p:sp>
      <p:sp>
        <p:nvSpPr>
          <p:cNvPr id="23554" name="AutoShape 3" descr="Imatge relacionada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3555" name="AutoShape 4" descr="Imatge relacionada"/>
          <p:cNvSpPr>
            <a:spLocks noChangeAspect="1" noChangeArrowheads="1"/>
          </p:cNvSpPr>
          <p:nvPr/>
        </p:nvSpPr>
        <p:spPr bwMode="auto">
          <a:xfrm>
            <a:off x="8936038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3"/>
          <p:cNvSpPr txBox="1">
            <a:spLocks noGrp="1"/>
          </p:cNvSpPr>
          <p:nvPr>
            <p:ph type="body" idx="1"/>
          </p:nvPr>
        </p:nvSpPr>
        <p:spPr>
          <a:xfrm>
            <a:off x="311150" y="282575"/>
            <a:ext cx="8521700" cy="4286250"/>
          </a:xfrm>
        </p:spPr>
        <p:txBody>
          <a:bodyPr/>
          <a:lstStyle/>
          <a:p>
            <a:pPr lvl="2" eaLnBrk="1" hangingPunct="1">
              <a:lnSpc>
                <a:spcPct val="115000"/>
              </a:lnSpc>
              <a:buSzPts val="1100"/>
              <a:buFont typeface="Arial" charset="0"/>
              <a:buNone/>
            </a:pPr>
            <a:endParaRPr lang="en-US" sz="1600" smtClean="0">
              <a:solidFill>
                <a:srgbClr val="7F7F7F"/>
              </a:solidFill>
              <a:latin typeface="Source Sans Pro" pitchFamily="34" charset="0"/>
              <a:cs typeface="Arial" charset="0"/>
              <a:sym typeface="Wingdings" pitchFamily="2" charset="2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sz="1600" b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Connexió </a:t>
            </a:r>
            <a:r>
              <a:rPr lang="en-US" sz="160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 Ús dels elements que organitzen i relacionen les diferents parts del text</a:t>
            </a:r>
          </a:p>
          <a:p>
            <a:pPr lvl="1" eaLnBrk="1" hangingPunct="1">
              <a:lnSpc>
                <a:spcPct val="115000"/>
              </a:lnSpc>
              <a:buSzPts val="1100"/>
            </a:pPr>
            <a:r>
              <a:rPr lang="en-US" sz="1600" smtClean="0">
                <a:solidFill>
                  <a:schemeClr val="tx1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Organitzadors del discurs </a:t>
            </a:r>
            <a:endParaRPr lang="en-US" sz="1600" smtClean="0">
              <a:solidFill>
                <a:srgbClr val="7F7F7F"/>
              </a:solidFill>
              <a:latin typeface="Source Sans Pro" pitchFamily="34" charset="0"/>
              <a:cs typeface="Arial" charset="0"/>
              <a:sym typeface="Wingdings" pitchFamily="2" charset="2"/>
            </a:endParaRPr>
          </a:p>
          <a:p>
            <a:pPr lvl="2" eaLnBrk="1" hangingPunct="1">
              <a:lnSpc>
                <a:spcPct val="115000"/>
              </a:lnSpc>
              <a:buSzPts val="1100"/>
            </a:pPr>
            <a:r>
              <a:rPr lang="en-US" sz="1600" i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Qui consumeix cocaïna a Espanya? </a:t>
            </a:r>
            <a:r>
              <a:rPr lang="en-US" sz="1600" i="1" u="sng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D’una banda</a:t>
            </a:r>
            <a:r>
              <a:rPr lang="en-US" sz="1600" i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, el jove professional que vol rendir més; i, </a:t>
            </a:r>
            <a:r>
              <a:rPr lang="en-US" sz="1600" i="1" u="sng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d’una altra</a:t>
            </a:r>
            <a:r>
              <a:rPr lang="en-US" sz="1600" i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, l’ociós que vol perllongar la gresca.</a:t>
            </a:r>
            <a:endParaRPr lang="en-US" sz="1600" smtClean="0">
              <a:solidFill>
                <a:srgbClr val="7F7F7F"/>
              </a:solidFill>
              <a:latin typeface="Source Sans Pro" pitchFamily="34" charset="0"/>
              <a:cs typeface="Arial" charset="0"/>
              <a:sym typeface="Wingdings" pitchFamily="2" charset="2"/>
            </a:endParaRPr>
          </a:p>
          <a:p>
            <a:pPr lvl="1" eaLnBrk="1" hangingPunct="1">
              <a:lnSpc>
                <a:spcPct val="115000"/>
              </a:lnSpc>
              <a:buSzPts val="1100"/>
            </a:pPr>
            <a:r>
              <a:rPr lang="en-US" sz="1600" smtClean="0">
                <a:solidFill>
                  <a:schemeClr val="tx1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Introductors </a:t>
            </a:r>
            <a:r>
              <a:rPr lang="en-US" sz="160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 d’operacions discursives que indiquen el punt de vista de l’emissor o bé guien el receptor en la comprensió del text.</a:t>
            </a:r>
          </a:p>
          <a:p>
            <a:pPr lvl="2" eaLnBrk="1" hangingPunct="1">
              <a:lnSpc>
                <a:spcPct val="115000"/>
              </a:lnSpc>
              <a:buSzPts val="1100"/>
            </a:pPr>
            <a:r>
              <a:rPr lang="en-US" sz="1600" i="1" u="sng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Al meu parer</a:t>
            </a:r>
            <a:r>
              <a:rPr lang="en-US" sz="1600" i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, la felicitat és l’emoció o l’estat d’ànim que sentim quan estem en pau amb nosaltres mateixos i satisfets amb la nostra situació personal i amb la relació amb el nostre entorn.</a:t>
            </a:r>
            <a:endParaRPr lang="en-US" sz="1600" smtClean="0">
              <a:solidFill>
                <a:srgbClr val="7F7F7F"/>
              </a:solidFill>
              <a:latin typeface="Source Sans Pro" pitchFamily="34" charset="0"/>
              <a:cs typeface="Arial" charset="0"/>
              <a:sym typeface="Source Sans Pro" pitchFamily="34" charset="0"/>
            </a:endParaRPr>
          </a:p>
          <a:p>
            <a:pPr lvl="1" eaLnBrk="1" hangingPunct="1">
              <a:lnSpc>
                <a:spcPct val="115000"/>
              </a:lnSpc>
              <a:buSzPts val="1100"/>
            </a:pPr>
            <a:r>
              <a:rPr lang="en-US" sz="1600" smtClean="0">
                <a:solidFill>
                  <a:schemeClr val="tx1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Connectors </a:t>
            </a:r>
            <a:r>
              <a:rPr lang="en-US" sz="160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que relacionen les idees del discurs (contrast, conseqüència, suma...)</a:t>
            </a:r>
          </a:p>
          <a:p>
            <a:pPr lvl="2" eaLnBrk="1" hangingPunct="1">
              <a:lnSpc>
                <a:spcPct val="115000"/>
              </a:lnSpc>
              <a:buSzPts val="1100"/>
            </a:pPr>
            <a:r>
              <a:rPr lang="en-US" sz="1600" i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La passió és un estat d’ànim que pot arribar a anul·lar la capacitat de raonar i la voluntat; </a:t>
            </a:r>
            <a:r>
              <a:rPr lang="en-US" sz="1600" i="1" u="sng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no obstant això</a:t>
            </a:r>
            <a:r>
              <a:rPr lang="en-US" sz="1600" i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, la paraula passió s’utilitza sovint per expressar una manera il·lusionada d’enfrontar-se amb la vida. </a:t>
            </a:r>
            <a:r>
              <a:rPr lang="en-US" sz="1600" i="1" u="sng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Així doncs</a:t>
            </a:r>
            <a:r>
              <a:rPr lang="en-US" sz="1600" i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, la frontera que separa l’afició de la passió és sovint estreta, </a:t>
            </a:r>
            <a:r>
              <a:rPr lang="en-US" sz="1600" i="1" u="sng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 i fins i tot</a:t>
            </a:r>
            <a:r>
              <a:rPr lang="en-US" sz="1600" i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 intangible.</a:t>
            </a:r>
            <a:r>
              <a:rPr lang="en-US" sz="1600" i="1" u="sng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 </a:t>
            </a:r>
            <a:endParaRPr lang="en-US" sz="1600" smtClean="0">
              <a:solidFill>
                <a:srgbClr val="7F7F7F"/>
              </a:solidFill>
              <a:latin typeface="Source Sans Pro" pitchFamily="34" charset="0"/>
              <a:cs typeface="Arial" charset="0"/>
              <a:sym typeface="Source Sans Pro" pitchFamily="34" charset="0"/>
            </a:endParaRPr>
          </a:p>
          <a:p>
            <a:pPr>
              <a:lnSpc>
                <a:spcPct val="90000"/>
              </a:lnSpc>
            </a:pPr>
            <a:endParaRPr lang="es-ES" sz="16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Google Shape;64;p14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buSzPts val="3000"/>
              <a:buFont typeface="Raleway"/>
              <a:buNone/>
            </a:pPr>
            <a:r>
              <a:rPr lang="en-US" sz="3000" b="1" smtClean="0">
                <a:latin typeface="Raleway"/>
                <a:cs typeface="Arial" charset="0"/>
                <a:sym typeface="Raleway"/>
              </a:rPr>
              <a:t>2. La referència</a:t>
            </a:r>
            <a:endParaRPr lang="es-ES" sz="3000" b="1" smtClean="0">
              <a:latin typeface="Raleway"/>
              <a:cs typeface="Arial" charset="0"/>
              <a:sym typeface="Raleway"/>
            </a:endParaRPr>
          </a:p>
        </p:txBody>
      </p:sp>
      <p:sp>
        <p:nvSpPr>
          <p:cNvPr id="26626" name="Google Shape;65;p14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266700" indent="-266700" eaLnBrk="1" hangingPunct="1">
              <a:lnSpc>
                <a:spcPct val="115000"/>
              </a:lnSpc>
              <a:buSzPts val="1100"/>
              <a:buFont typeface="Arial" charset="0"/>
              <a:buNone/>
            </a:pPr>
            <a:r>
              <a:rPr lang="en-US" sz="180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Context extralingüístic:</a:t>
            </a:r>
          </a:p>
          <a:p>
            <a:pPr marL="266700" indent="-266700" eaLnBrk="1" hangingPunct="1">
              <a:lnSpc>
                <a:spcPct val="115000"/>
              </a:lnSpc>
              <a:buSzPts val="1100"/>
              <a:buFontTx/>
              <a:buChar char="-"/>
            </a:pPr>
            <a:r>
              <a:rPr lang="en-US" sz="180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El món </a:t>
            </a:r>
            <a:r>
              <a:rPr lang="en-US" sz="180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 Les paraules representen la realitat.</a:t>
            </a:r>
          </a:p>
          <a:p>
            <a:pPr marL="266700" indent="-266700" eaLnBrk="1" hangingPunct="1">
              <a:lnSpc>
                <a:spcPct val="115000"/>
              </a:lnSpc>
              <a:buSzPts val="1100"/>
              <a:buFontTx/>
              <a:buNone/>
            </a:pPr>
            <a:r>
              <a:rPr lang="en-US" sz="180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	Exemple: </a:t>
            </a:r>
            <a:r>
              <a:rPr lang="en-US" sz="1800" b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una</a:t>
            </a:r>
            <a:r>
              <a:rPr lang="en-US" sz="180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 torre, però </a:t>
            </a:r>
            <a:r>
              <a:rPr lang="en-US" sz="1800" b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la</a:t>
            </a:r>
            <a:r>
              <a:rPr lang="en-US" sz="180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 Torre de l’aigua / </a:t>
            </a:r>
            <a:r>
              <a:rPr lang="en-US" sz="1800" b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un </a:t>
            </a:r>
            <a:r>
              <a:rPr lang="en-US" sz="180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examen, </a:t>
            </a:r>
            <a:r>
              <a:rPr lang="en-US" sz="1800" b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l’</a:t>
            </a:r>
            <a:r>
              <a:rPr lang="en-US" sz="180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examen</a:t>
            </a:r>
          </a:p>
          <a:p>
            <a:pPr marL="266700" indent="-266700" eaLnBrk="1" hangingPunct="1">
              <a:lnSpc>
                <a:spcPct val="115000"/>
              </a:lnSpc>
              <a:buSzPts val="1100"/>
              <a:buFontTx/>
              <a:buNone/>
            </a:pPr>
            <a:endParaRPr lang="en-US" sz="1800" smtClean="0">
              <a:solidFill>
                <a:srgbClr val="7F7F7F"/>
              </a:solidFill>
              <a:latin typeface="Source Sans Pro" pitchFamily="34" charset="0"/>
              <a:cs typeface="Arial" charset="0"/>
              <a:sym typeface="Wingdings" pitchFamily="2" charset="2"/>
            </a:endParaRPr>
          </a:p>
          <a:p>
            <a:pPr marL="266700" indent="-266700" eaLnBrk="1" hangingPunct="1">
              <a:lnSpc>
                <a:spcPct val="115000"/>
              </a:lnSpc>
              <a:buSzPts val="1100"/>
              <a:buFontTx/>
              <a:buChar char="-"/>
            </a:pPr>
            <a:r>
              <a:rPr lang="en-US" sz="180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L’</a:t>
            </a:r>
            <a:r>
              <a:rPr lang="en-US" sz="1800" b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entorn físic </a:t>
            </a:r>
            <a:r>
              <a:rPr lang="en-US" sz="180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Wingdings" pitchFamily="2" charset="2"/>
              </a:rPr>
              <a:t> Díctics (temps, espai, persona)</a:t>
            </a:r>
          </a:p>
          <a:p>
            <a:pPr marL="266700" indent="-266700" eaLnBrk="1" hangingPunct="1">
              <a:lnSpc>
                <a:spcPct val="115000"/>
              </a:lnSpc>
              <a:buSzPts val="1100"/>
              <a:buFont typeface="Arial" charset="0"/>
              <a:buNone/>
            </a:pPr>
            <a:endParaRPr lang="en-US" sz="1800" smtClean="0">
              <a:solidFill>
                <a:srgbClr val="7F7F7F"/>
              </a:solidFill>
              <a:latin typeface="Source Sans Pro" pitchFamily="34" charset="0"/>
              <a:cs typeface="Arial" charset="0"/>
              <a:sym typeface="Source Sans Pro" pitchFamily="34" charset="0"/>
            </a:endParaRPr>
          </a:p>
          <a:p>
            <a:pPr marL="266700" indent="-266700" eaLnBrk="1" hangingPunct="1">
              <a:lnSpc>
                <a:spcPct val="115000"/>
              </a:lnSpc>
              <a:buSzPts val="1100"/>
              <a:buFont typeface="Arial" charset="0"/>
              <a:buNone/>
            </a:pPr>
            <a:r>
              <a:rPr lang="en-US" sz="180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Context lingüístic:</a:t>
            </a:r>
          </a:p>
          <a:p>
            <a:pPr marL="266700" indent="-266700" eaLnBrk="1" hangingPunct="1">
              <a:lnSpc>
                <a:spcPct val="115000"/>
              </a:lnSpc>
              <a:buSzPts val="1100"/>
              <a:buFontTx/>
              <a:buChar char="-"/>
            </a:pPr>
            <a:r>
              <a:rPr lang="en-US" sz="180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Elements de relació a l’interior del text.</a:t>
            </a:r>
          </a:p>
          <a:p>
            <a:pPr lvl="1" eaLnBrk="1" hangingPunct="1">
              <a:lnSpc>
                <a:spcPct val="115000"/>
              </a:lnSpc>
              <a:buSzPts val="1100"/>
              <a:buFontTx/>
              <a:buChar char="-"/>
            </a:pPr>
            <a:r>
              <a:rPr lang="en-US" sz="180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Gramatical: pronominalització, el·lipsi,..</a:t>
            </a:r>
          </a:p>
          <a:p>
            <a:pPr lvl="1" eaLnBrk="1" hangingPunct="1">
              <a:lnSpc>
                <a:spcPct val="115000"/>
              </a:lnSpc>
              <a:buSzPts val="1100"/>
              <a:buFontTx/>
              <a:buChar char="-"/>
            </a:pPr>
            <a:r>
              <a:rPr lang="en-US" sz="180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Lèxica: sinònims, hiperònims, famílies de mots,...</a:t>
            </a:r>
          </a:p>
          <a:p>
            <a:pPr lvl="1" eaLnBrk="1" hangingPunct="1">
              <a:lnSpc>
                <a:spcPct val="115000"/>
              </a:lnSpc>
              <a:buSzPts val="1100"/>
              <a:buFontTx/>
              <a:buNone/>
            </a:pPr>
            <a:endParaRPr lang="en-US" sz="1800" smtClean="0">
              <a:solidFill>
                <a:srgbClr val="7F7F7F"/>
              </a:solidFill>
              <a:latin typeface="Source Sans Pro" pitchFamily="34" charset="0"/>
              <a:cs typeface="Arial" charset="0"/>
              <a:sym typeface="Source Sans Pro" pitchFamily="34" charset="0"/>
            </a:endParaRP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6991350" y="1624013"/>
            <a:ext cx="2152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_tradnl"/>
              <a:t>Funció representativa</a:t>
            </a:r>
            <a:endParaRPr lang="es-ES"/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6813550" y="3749675"/>
            <a:ext cx="215265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_tradnl"/>
              <a:t>Funció anafòrica</a:t>
            </a:r>
          </a:p>
          <a:p>
            <a:pPr algn="r">
              <a:spcBef>
                <a:spcPct val="50000"/>
              </a:spcBef>
            </a:pPr>
            <a:r>
              <a:rPr lang="es-ES_tradnl"/>
              <a:t>Vegeu pàgines 180 i 181</a:t>
            </a:r>
            <a:endParaRPr lang="es-ES"/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6991350" y="2505075"/>
            <a:ext cx="2152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/>
              <a:t>Funció díctica</a:t>
            </a:r>
            <a:endParaRPr lang="es-ES"/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461963" y="4695825"/>
            <a:ext cx="4803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es-ES"/>
          </a:p>
        </p:txBody>
      </p:sp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5851525" y="177800"/>
            <a:ext cx="29638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>
                <a:solidFill>
                  <a:schemeClr val="tx1"/>
                </a:solidFill>
              </a:rPr>
              <a:t>Activitats de les pàgines </a:t>
            </a:r>
          </a:p>
          <a:p>
            <a:pPr algn="ctr"/>
            <a:r>
              <a:rPr lang="es-ES_tradnl">
                <a:solidFill>
                  <a:schemeClr val="tx1"/>
                </a:solidFill>
              </a:rPr>
              <a:t>182, 183, 184 i 185</a:t>
            </a:r>
            <a:endParaRPr lang="es-ES">
              <a:solidFill>
                <a:schemeClr val="tx1"/>
              </a:solidFill>
            </a:endParaRPr>
          </a:p>
        </p:txBody>
      </p:sp>
      <p:sp>
        <p:nvSpPr>
          <p:cNvPr id="26632" name="AutoShape 9" descr="Imatge relacionada"/>
          <p:cNvSpPr>
            <a:spLocks noChangeAspect="1" noChangeArrowheads="1"/>
          </p:cNvSpPr>
          <p:nvPr/>
        </p:nvSpPr>
        <p:spPr bwMode="auto">
          <a:xfrm>
            <a:off x="8936038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6633" name="AutoShape 11" descr="Imatge relacionada"/>
          <p:cNvSpPr>
            <a:spLocks noChangeAspect="1" noChangeArrowheads="1"/>
          </p:cNvSpPr>
          <p:nvPr/>
        </p:nvSpPr>
        <p:spPr bwMode="auto">
          <a:xfrm>
            <a:off x="8936038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Google Shape;64;p14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buSzPts val="3000"/>
              <a:buFont typeface="Raleway"/>
              <a:buNone/>
            </a:pPr>
            <a:r>
              <a:rPr lang="en-US" sz="3000" b="1" smtClean="0">
                <a:latin typeface="Raleway"/>
                <a:cs typeface="Arial" charset="0"/>
                <a:sym typeface="Raleway"/>
              </a:rPr>
              <a:t>3. La connexió</a:t>
            </a:r>
            <a:endParaRPr lang="es-ES" sz="3000" b="1" smtClean="0">
              <a:latin typeface="Raleway"/>
              <a:cs typeface="Arial" charset="0"/>
              <a:sym typeface="Raleway"/>
            </a:endParaRPr>
          </a:p>
        </p:txBody>
      </p:sp>
      <p:sp>
        <p:nvSpPr>
          <p:cNvPr id="28674" name="Google Shape;65;p14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266700" indent="-266700" eaLnBrk="1" hangingPunct="1">
              <a:lnSpc>
                <a:spcPct val="115000"/>
              </a:lnSpc>
              <a:buSzPts val="1100"/>
              <a:buFontTx/>
              <a:buChar char="-"/>
            </a:pPr>
            <a:r>
              <a:rPr lang="en-US" sz="180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Relació implícita: Sense la presència d’un connector.</a:t>
            </a:r>
          </a:p>
          <a:p>
            <a:pPr lvl="1" eaLnBrk="1" hangingPunct="1">
              <a:lnSpc>
                <a:spcPct val="115000"/>
              </a:lnSpc>
              <a:buSzPts val="1100"/>
              <a:buFontTx/>
              <a:buNone/>
            </a:pPr>
            <a:r>
              <a:rPr lang="en-US" sz="180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	</a:t>
            </a:r>
            <a:r>
              <a:rPr lang="en-US" sz="1800" i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Plou. No sortirem.</a:t>
            </a:r>
            <a:r>
              <a:rPr lang="en-US" sz="180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 </a:t>
            </a:r>
          </a:p>
          <a:p>
            <a:pPr marL="266700" indent="-266700" eaLnBrk="1" hangingPunct="1">
              <a:lnSpc>
                <a:spcPct val="115000"/>
              </a:lnSpc>
              <a:buSzPts val="1100"/>
              <a:buFontTx/>
              <a:buNone/>
            </a:pPr>
            <a:endParaRPr lang="en-US" sz="1800" smtClean="0">
              <a:solidFill>
                <a:srgbClr val="7F7F7F"/>
              </a:solidFill>
              <a:latin typeface="Source Sans Pro" pitchFamily="34" charset="0"/>
              <a:cs typeface="Arial" charset="0"/>
              <a:sym typeface="Wingdings" pitchFamily="2" charset="2"/>
            </a:endParaRPr>
          </a:p>
          <a:p>
            <a:pPr marL="266700" indent="-266700" eaLnBrk="1" hangingPunct="1">
              <a:lnSpc>
                <a:spcPct val="115000"/>
              </a:lnSpc>
              <a:buSzPts val="1100"/>
              <a:buFontTx/>
              <a:buChar char="-"/>
            </a:pPr>
            <a:r>
              <a:rPr lang="en-US" sz="180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Relació explícita: Presència de connector.</a:t>
            </a:r>
          </a:p>
          <a:p>
            <a:pPr lvl="1" eaLnBrk="1" hangingPunct="1">
              <a:lnSpc>
                <a:spcPct val="115000"/>
              </a:lnSpc>
              <a:buSzPts val="1100"/>
              <a:buFontTx/>
              <a:buNone/>
            </a:pPr>
            <a:r>
              <a:rPr lang="en-US" sz="180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	</a:t>
            </a:r>
            <a:r>
              <a:rPr lang="en-US" sz="1800" i="1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No sortirem perquè plou.</a:t>
            </a:r>
          </a:p>
          <a:p>
            <a:pPr lvl="1" eaLnBrk="1" hangingPunct="1">
              <a:lnSpc>
                <a:spcPct val="115000"/>
              </a:lnSpc>
              <a:buSzPts val="1100"/>
              <a:buFontTx/>
              <a:buNone/>
            </a:pPr>
            <a:endParaRPr lang="en-US" sz="1800" smtClean="0">
              <a:solidFill>
                <a:srgbClr val="7F7F7F"/>
              </a:solidFill>
              <a:latin typeface="Source Sans Pro" pitchFamily="34" charset="0"/>
              <a:cs typeface="Arial" charset="0"/>
              <a:sym typeface="Source Sans Pro" pitchFamily="34" charset="0"/>
            </a:endParaRPr>
          </a:p>
          <a:p>
            <a:pPr lvl="1" eaLnBrk="1" hangingPunct="1">
              <a:lnSpc>
                <a:spcPct val="115000"/>
              </a:lnSpc>
              <a:buSzPts val="1100"/>
              <a:buFontTx/>
              <a:buNone/>
            </a:pPr>
            <a:r>
              <a:rPr lang="en-US" sz="1800" smtClean="0">
                <a:solidFill>
                  <a:srgbClr val="7F7F7F"/>
                </a:solidFill>
                <a:latin typeface="Source Sans Pro" pitchFamily="34" charset="0"/>
                <a:cs typeface="Arial" charset="0"/>
                <a:sym typeface="Source Sans Pro" pitchFamily="34" charset="0"/>
              </a:rPr>
              <a:t>Vegeu la classificació de connectors segons la forma, la funció i la relació semàntica (pàgina 186)</a:t>
            </a:r>
          </a:p>
        </p:txBody>
      </p:sp>
      <p:sp>
        <p:nvSpPr>
          <p:cNvPr id="28675" name="Text Box 7"/>
          <p:cNvSpPr txBox="1">
            <a:spLocks noChangeArrowheads="1"/>
          </p:cNvSpPr>
          <p:nvPr/>
        </p:nvSpPr>
        <p:spPr bwMode="auto">
          <a:xfrm>
            <a:off x="461963" y="4695825"/>
            <a:ext cx="4803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5"/>
          <p:cNvSpPr>
            <a:spLocks noChangeArrowheads="1"/>
          </p:cNvSpPr>
          <p:nvPr/>
        </p:nvSpPr>
        <p:spPr bwMode="auto">
          <a:xfrm>
            <a:off x="981075" y="504825"/>
            <a:ext cx="7519988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/>
              <a:t>Connectors segons la funció:</a:t>
            </a:r>
          </a:p>
          <a:p>
            <a:pPr>
              <a:buFontTx/>
              <a:buChar char="-"/>
            </a:pPr>
            <a:r>
              <a:rPr lang="es-ES_tradnl"/>
              <a:t> Connectors oracionals (p187): Relacionen oracions en l’àmbit de l’oració composta.</a:t>
            </a:r>
          </a:p>
          <a:p>
            <a:pPr lvl="1">
              <a:buFontTx/>
              <a:buChar char="-"/>
            </a:pPr>
            <a:r>
              <a:rPr lang="es-ES_tradnl"/>
              <a:t> Connector bàsics</a:t>
            </a:r>
          </a:p>
          <a:p>
            <a:pPr lvl="2">
              <a:buFontTx/>
              <a:buChar char="-"/>
            </a:pPr>
            <a:r>
              <a:rPr lang="es-ES_tradnl"/>
              <a:t> Conjuncions</a:t>
            </a:r>
          </a:p>
          <a:p>
            <a:pPr lvl="2">
              <a:buFontTx/>
              <a:buChar char="-"/>
            </a:pPr>
            <a:r>
              <a:rPr lang="es-ES_tradnl"/>
              <a:t> Connectors parantètics</a:t>
            </a:r>
          </a:p>
          <a:p>
            <a:pPr lvl="2"/>
            <a:endParaRPr lang="es-ES_tradnl"/>
          </a:p>
          <a:p>
            <a:pPr lvl="3"/>
            <a:r>
              <a:rPr lang="es-ES_tradnl"/>
              <a:t>Altres connectors</a:t>
            </a:r>
          </a:p>
          <a:p>
            <a:pPr lvl="1"/>
            <a:r>
              <a:rPr lang="es-ES_tradnl"/>
              <a:t>Connectors lèxics</a:t>
            </a:r>
          </a:p>
          <a:p>
            <a:pPr lvl="2"/>
            <a:r>
              <a:rPr lang="es-ES_tradnl"/>
              <a:t>Connectors gràfics</a:t>
            </a:r>
          </a:p>
          <a:p>
            <a:pPr lvl="1"/>
            <a:endParaRPr lang="es-ES_tradnl"/>
          </a:p>
          <a:p>
            <a:r>
              <a:rPr lang="es-ES_tradnl"/>
              <a:t>Organitzadors textuals (pàgina 190): Expliciten l’estructura del text</a:t>
            </a:r>
          </a:p>
          <a:p>
            <a:pPr lvl="1"/>
            <a:r>
              <a:rPr lang="es-ES_tradnl"/>
              <a:t>Ordenadors</a:t>
            </a:r>
          </a:p>
          <a:p>
            <a:pPr lvl="2"/>
            <a:r>
              <a:rPr lang="es-ES_tradnl"/>
              <a:t>Numèrics</a:t>
            </a:r>
          </a:p>
          <a:p>
            <a:pPr lvl="2"/>
            <a:r>
              <a:rPr lang="es-ES_tradnl"/>
              <a:t>Espacials</a:t>
            </a:r>
          </a:p>
          <a:p>
            <a:pPr lvl="2"/>
            <a:r>
              <a:rPr lang="es-ES_tradnl"/>
              <a:t>De temps</a:t>
            </a:r>
          </a:p>
          <a:p>
            <a:pPr lvl="1"/>
            <a:r>
              <a:rPr lang="es-ES_tradnl"/>
              <a:t>Introductors de tema o digressió</a:t>
            </a:r>
          </a:p>
          <a:p>
            <a:pPr lvl="2"/>
            <a:r>
              <a:rPr lang="es-ES_tradnl"/>
              <a:t>Tema </a:t>
            </a:r>
          </a:p>
          <a:p>
            <a:pPr lvl="2"/>
            <a:r>
              <a:rPr lang="es-ES_tradnl"/>
              <a:t>Digressió</a:t>
            </a:r>
            <a:endParaRPr lang="es-E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803</Words>
  <PresentationFormat>Presentación en pantalla (16:9)</PresentationFormat>
  <Paragraphs>101</Paragraphs>
  <Slides>10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Plantilla de diseño</vt:lpstr>
      </vt:variant>
      <vt:variant>
        <vt:i4>6</vt:i4>
      </vt:variant>
      <vt:variant>
        <vt:lpstr>Títulos de diapositiva</vt:lpstr>
      </vt:variant>
      <vt:variant>
        <vt:i4>10</vt:i4>
      </vt:variant>
    </vt:vector>
  </HeadingPairs>
  <TitlesOfParts>
    <vt:vector size="20" baseType="lpstr">
      <vt:lpstr>Arial</vt:lpstr>
      <vt:lpstr>Source Sans Pro</vt:lpstr>
      <vt:lpstr>Raleway</vt:lpstr>
      <vt:lpstr>Wingdings</vt:lpstr>
      <vt:lpstr>Plum</vt:lpstr>
      <vt:lpstr>Plum</vt:lpstr>
      <vt:lpstr>Plum</vt:lpstr>
      <vt:lpstr>Plum</vt:lpstr>
      <vt:lpstr>Plum</vt:lpstr>
      <vt:lpstr>Plum</vt:lpstr>
      <vt:lpstr>La cohesió textual</vt:lpstr>
      <vt:lpstr>1. La cohesió del text</vt:lpstr>
      <vt:lpstr>Diapositiva 3</vt:lpstr>
      <vt:lpstr>Diapositiva 4</vt:lpstr>
      <vt:lpstr>Diapositiva 5</vt:lpstr>
      <vt:lpstr>Diapositiva 6</vt:lpstr>
      <vt:lpstr>2. La referència</vt:lpstr>
      <vt:lpstr>3. La connexió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L’adequació textual</dc:title>
  <cp:lastModifiedBy>Usuario de Windows</cp:lastModifiedBy>
  <cp:revision>7</cp:revision>
  <dcterms:modified xsi:type="dcterms:W3CDTF">2018-12-05T07:48:47Z</dcterms:modified>
</cp:coreProperties>
</file>