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86" r:id="rId4"/>
    <p:sldId id="287" r:id="rId5"/>
    <p:sldId id="289" r:id="rId6"/>
    <p:sldId id="288" r:id="rId7"/>
    <p:sldId id="283" r:id="rId8"/>
    <p:sldId id="284" r:id="rId9"/>
  </p:sldIdLst>
  <p:sldSz cx="9144000" cy="5143500" type="screen16x9"/>
  <p:notesSz cx="6858000" cy="9144000"/>
  <p:embeddedFontLst>
    <p:embeddedFont>
      <p:font typeface="Raleway" charset="0"/>
      <p:regular r:id="rId11"/>
      <p:bold r:id="rId12"/>
      <p:italic r:id="rId13"/>
      <p:boldItalic r:id="rId14"/>
    </p:embeddedFont>
    <p:embeddedFont>
      <p:font typeface="Source Sans Pro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78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433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55;p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6386" name="Google Shape;56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61;g40ee757121_0_99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8434" name="Google Shape;62;g40ee757121_0_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61;g40ee757121_0_99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0482" name="Google Shape;62;g40ee757121_0_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61;g40ee757121_0_99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4578" name="Google Shape;62;g40ee757121_0_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61;g40ee757121_0_99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2530" name="Google Shape;62;g40ee757121_0_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61;g40ee757121_0_99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7650" name="Google Shape;62;g40ee757121_0_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61;g40ee757121_0_99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9698" name="Google Shape;62;g40ee757121_0_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>
            <a:spLocks noChangeArrowheads="1"/>
          </p:cNvSpPr>
          <p:nvPr/>
        </p:nvSpPr>
        <p:spPr bwMode="auto">
          <a:xfrm>
            <a:off x="80963" y="2651125"/>
            <a:ext cx="8982075" cy="2411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es-ES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" name="Google Shape;13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5DE356-D237-4343-B9D1-A7FE94F81B91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;p11"/>
          <p:cNvSpPr>
            <a:spLocks noChangeArrowheads="1"/>
          </p:cNvSpPr>
          <p:nvPr/>
        </p:nvSpPr>
        <p:spPr bwMode="auto">
          <a:xfrm>
            <a:off x="80963" y="2651125"/>
            <a:ext cx="8982075" cy="2411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es-ES"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/>
              <a:t>Haga clic para modificar el estilo de título del patrón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51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94ADE9-292D-4D10-912C-6522A8E3832E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D328-E714-4A26-8215-CDCE114BC978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150" y="444500"/>
            <a:ext cx="8521700" cy="623888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1CCA-1263-4CEB-B34D-315E7A64A256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;p3"/>
          <p:cNvSpPr>
            <a:spLocks noChangeArrowheads="1"/>
          </p:cNvSpPr>
          <p:nvPr/>
        </p:nvSpPr>
        <p:spPr bwMode="auto">
          <a:xfrm>
            <a:off x="80963" y="2651125"/>
            <a:ext cx="8982075" cy="2411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es-ES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" name="Google Shape;17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60D3CE-93BE-4AD3-8989-7302FEFD0690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DE3C5-53D5-42E1-B137-1C072A267479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BDD52-72AD-449B-B553-ACE3DCEBB2D3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6816-687C-403B-8077-E09503DA88A4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F8AE-674B-458A-92DE-7CF4673F64F3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" name="Google Shape;36;p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9F8621-D223-4936-9177-D3BDB3A381EB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;p9"/>
          <p:cNvSpPr>
            <a:spLocks noChangeArrowheads="1"/>
          </p:cNvSpPr>
          <p:nvPr/>
        </p:nvSpPr>
        <p:spPr bwMode="auto">
          <a:xfrm>
            <a:off x="4637088" y="80963"/>
            <a:ext cx="4425950" cy="4981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es-ES"/>
          </a:p>
        </p:txBody>
      </p:sp>
      <p:cxnSp>
        <p:nvCxnSpPr>
          <p:cNvPr id="6" name="Google Shape;39;p9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43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EB71D6-68EF-4D15-A232-267E9ACBC67F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06EA-12BD-4F0E-B481-B0B2A12AF09E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97888" y="4689475"/>
            <a:ext cx="5492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7F7F7F"/>
                </a:solidFill>
                <a:latin typeface="Source Sans Pro" pitchFamily="34" charset="0"/>
                <a:sym typeface="Source Sans Pro" pitchFamily="34" charset="0"/>
              </a:defRPr>
            </a:lvl1pPr>
          </a:lstStyle>
          <a:p>
            <a:pPr>
              <a:defRPr/>
            </a:pPr>
            <a:fld id="{A2022760-CA50-4640-BAC6-ED54AD2E736A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67" r:id="rId9"/>
    <p:sldLayoutId id="2147483676" r:id="rId10"/>
    <p:sldLayoutId id="2147483666" r:id="rId11"/>
    <p:sldLayoutId id="214748366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58;p13"/>
          <p:cNvSpPr txBox="1">
            <a:spLocks noGrp="1"/>
          </p:cNvSpPr>
          <p:nvPr>
            <p:ph type="ctrTitle"/>
          </p:nvPr>
        </p:nvSpPr>
        <p:spPr>
          <a:xfrm>
            <a:off x="485775" y="265113"/>
            <a:ext cx="8183563" cy="14732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aleway"/>
              <a:buNone/>
            </a:pPr>
            <a:r>
              <a:rPr lang="en-US" b="1" smtClean="0">
                <a:latin typeface="Raleway"/>
                <a:cs typeface="Arial" charset="0"/>
                <a:sym typeface="Raleway"/>
              </a:rPr>
              <a:t>La cohesió textual</a:t>
            </a:r>
            <a:endParaRPr lang="es-ES" b="1" smtClean="0">
              <a:latin typeface="Raleway"/>
              <a:cs typeface="Arial" charset="0"/>
              <a:sym typeface="Raleway"/>
            </a:endParaRPr>
          </a:p>
        </p:txBody>
      </p:sp>
      <p:sp>
        <p:nvSpPr>
          <p:cNvPr id="15362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775" y="1738313"/>
            <a:ext cx="8183563" cy="8604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Font typeface="Source Sans Pro" pitchFamily="34" charset="0"/>
              <a:buNone/>
            </a:pPr>
            <a:r>
              <a:rPr lang="es-ES_tradnl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Propietat</a:t>
            </a:r>
            <a:r>
              <a:rPr lang="es-ES_tradnl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textual – </a:t>
            </a:r>
            <a:r>
              <a:rPr lang="es-ES_tradnl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3</a:t>
            </a:r>
            <a:endParaRPr lang="es-ES_tradnl" dirty="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64;p14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6238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aleway"/>
              <a:buNone/>
            </a:pPr>
            <a:r>
              <a:rPr lang="en-US" sz="3000" b="1" smtClean="0">
                <a:latin typeface="Raleway"/>
                <a:cs typeface="Arial" charset="0"/>
                <a:sym typeface="Raleway"/>
              </a:rPr>
              <a:t>1. La cohesió del text</a:t>
            </a:r>
            <a:endParaRPr lang="es-ES" sz="3000" b="1" smtClean="0">
              <a:latin typeface="Raleway"/>
              <a:cs typeface="Arial" charset="0"/>
              <a:sym typeface="Raleway"/>
            </a:endParaRPr>
          </a:p>
        </p:txBody>
      </p:sp>
      <p:sp>
        <p:nvSpPr>
          <p:cNvPr id="17410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marL="266700" indent="-2667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Cohesió: Bona relació dels elements lingüístics.</a:t>
            </a:r>
          </a:p>
          <a:p>
            <a:pPr marL="266700" indent="-2667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marL="266700" indent="-2667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Funció: Assegura la interpretació de cada frase en relació amb les altres i, com a conseqüència, la comprensió global del text.</a:t>
            </a:r>
          </a:p>
          <a:p>
            <a:pPr marL="266700" indent="-2667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marL="266700" indent="-2667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</p:txBody>
      </p:sp>
      <p:graphicFrame>
        <p:nvGraphicFramePr>
          <p:cNvPr id="17466" name="Group 58"/>
          <p:cNvGraphicFramePr>
            <a:graphicFrameLocks noGrp="1"/>
          </p:cNvGraphicFramePr>
          <p:nvPr/>
        </p:nvGraphicFramePr>
        <p:xfrm>
          <a:off x="552450" y="2479675"/>
          <a:ext cx="8316913" cy="2143443"/>
        </p:xfrm>
        <a:graphic>
          <a:graphicData uri="http://schemas.openxmlformats.org/drawingml/2006/table">
            <a:tbl>
              <a:tblPr/>
              <a:tblGrid>
                <a:gridCol w="4159250"/>
                <a:gridCol w="4157663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Fils essencials del missatge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Fils dins d’una trama travada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Informe: accident trànsit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12 desembre 2016 / 15 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C58 km 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Xoc fronta: autocar / turisme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Resultat: conductor turisme, traumatisme cranial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Ambulància </a:t>
                      </a: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 Hospital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Informe mèdic: estat greu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Informe: accident de trànsit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Avui, 12 de desembre de 2016, a les 3 de la tarda, s’ha produït un accident al quilòmetre 12 de la carretera C58. Un autocar i un turisme han xocat frontalment. Com a conseqüència del xoc, el conductor del turisme ha sofert un traumatisme cranial, per la qual cosa s’ha sol·licitat el servei d’una ambulància per tal de traslladar-lo a l’hospital. Segons l’informe mèdic, el seu estat és de gravetat.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2" name="AutoShape 23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3" name="AutoShape 25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4" name="AutoShape 27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5" name="AutoShape 29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6" name="AutoShape 31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7" name="AutoShape 33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8" name="AutoShape 35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9" name="Google Shape;65;p14"/>
          <p:cNvSpPr txBox="1">
            <a:spLocks/>
          </p:cNvSpPr>
          <p:nvPr/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266700" indent="-266700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1600">
                <a:solidFill>
                  <a:srgbClr val="7F7F7F"/>
                </a:solidFill>
                <a:latin typeface="Source Sans Pro" pitchFamily="34" charset="0"/>
                <a:sym typeface="Source Sans Pro" pitchFamily="34" charset="0"/>
              </a:rPr>
              <a:t>Cohesió: Bona relació dels elements lingüístics.</a:t>
            </a:r>
          </a:p>
          <a:p>
            <a:pPr marL="266700" indent="-266700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endParaRPr lang="en-US" sz="1600">
              <a:solidFill>
                <a:srgbClr val="7F7F7F"/>
              </a:solidFill>
              <a:latin typeface="Source Sans Pro" pitchFamily="34" charset="0"/>
              <a:sym typeface="Source Sans Pro" pitchFamily="34" charset="0"/>
            </a:endParaRPr>
          </a:p>
          <a:p>
            <a:pPr marL="266700" indent="-266700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1600">
                <a:solidFill>
                  <a:srgbClr val="7F7F7F"/>
                </a:solidFill>
                <a:latin typeface="Source Sans Pro" pitchFamily="34" charset="0"/>
                <a:sym typeface="Source Sans Pro" pitchFamily="34" charset="0"/>
              </a:rPr>
              <a:t>Funció: Assegura la interpretació de cada frase en relació amb les altres i, com a conseqüència, la comprensió global del text.</a:t>
            </a:r>
          </a:p>
          <a:p>
            <a:pPr marL="266700" indent="-266700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endParaRPr lang="en-US" sz="1600">
              <a:solidFill>
                <a:srgbClr val="7F7F7F"/>
              </a:solidFill>
              <a:latin typeface="Source Sans Pro" pitchFamily="34" charset="0"/>
              <a:sym typeface="Source Sans Pro" pitchFamily="34" charset="0"/>
            </a:endParaRPr>
          </a:p>
          <a:p>
            <a:pPr marL="266700" indent="-266700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endParaRPr lang="en-US" sz="1600">
              <a:solidFill>
                <a:srgbClr val="7F7F7F"/>
              </a:solidFill>
              <a:latin typeface="Source Sans Pro" pitchFamily="34" charset="0"/>
              <a:sym typeface="Source Sans Pro" pitchFamily="34" charset="0"/>
            </a:endParaRPr>
          </a:p>
        </p:txBody>
      </p:sp>
      <p:sp>
        <p:nvSpPr>
          <p:cNvPr id="17430" name="AutoShape 38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31" name="AutoShape 40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32" name="AutoShape 42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33" name="AutoShape 44" descr="Loop Knitted Fabric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34" name="AutoShape 46" descr="Loop Knitted Fabric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35" name="AutoShape 48" descr="Loop Knitted Fabric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36" name="AutoShape 50" descr="Resultat d'imatges de knitted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7437" name="Picture 51" descr="Imatge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5325" y="212725"/>
            <a:ext cx="181292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65;p14"/>
          <p:cNvSpPr txBox="1">
            <a:spLocks noGrp="1"/>
          </p:cNvSpPr>
          <p:nvPr>
            <p:ph type="body" idx="4294967295"/>
          </p:nvPr>
        </p:nvSpPr>
        <p:spPr>
          <a:xfrm>
            <a:off x="311150" y="292100"/>
            <a:ext cx="8521700" cy="4152900"/>
          </a:xfrm>
        </p:spPr>
        <p:txBody>
          <a:bodyPr/>
          <a:lstStyle/>
          <a:p>
            <a:pPr marL="266700" indent="-266700" eaLnBrk="1" hangingPunct="1">
              <a:lnSpc>
                <a:spcPct val="115000"/>
              </a:lnSpc>
              <a:buSzPts val="1100"/>
              <a:buFont typeface="Arial" charset="0"/>
              <a:buNone/>
            </a:pPr>
            <a:r>
              <a:rPr lang="en-US" b="1" dirty="0" err="1" smtClean="0">
                <a:solidFill>
                  <a:schemeClr val="hlink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Mecanismes</a:t>
            </a:r>
            <a:r>
              <a:rPr lang="en-US" b="1" dirty="0" smtClean="0">
                <a:solidFill>
                  <a:schemeClr val="hlink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de </a:t>
            </a:r>
            <a:r>
              <a:rPr lang="en-US" b="1" dirty="0" err="1" smtClean="0">
                <a:solidFill>
                  <a:schemeClr val="hlink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cohesió</a:t>
            </a:r>
            <a:endParaRPr lang="en-US" b="1" dirty="0" smtClean="0">
              <a:solidFill>
                <a:schemeClr val="hlink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marL="266700" indent="-266700" eaLnBrk="1" hangingPunct="1">
              <a:lnSpc>
                <a:spcPct val="115000"/>
              </a:lnSpc>
              <a:buSzPts val="1100"/>
              <a:buFont typeface="Arial" charset="0"/>
              <a:buNone/>
            </a:pPr>
            <a:endParaRPr lang="en-US" b="1" dirty="0" smtClean="0">
              <a:solidFill>
                <a:schemeClr val="hlink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marL="266700" indent="-266700" eaLnBrk="1" hangingPunct="1">
              <a:lnSpc>
                <a:spcPct val="115000"/>
              </a:lnSpc>
              <a:buSzPts val="1100"/>
            </a:pPr>
            <a:r>
              <a:rPr lang="en-US" b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Elements de </a:t>
            </a:r>
            <a:r>
              <a:rPr lang="en-US" b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referència</a:t>
            </a:r>
            <a:r>
              <a:rPr lang="en-US" b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 </a:t>
            </a:r>
            <a:r>
              <a:rPr lang="en-US" b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eviten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la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repetició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mots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estructures</a:t>
            </a:r>
            <a:endParaRPr lang="en-US" dirty="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marL="666750" lvl="1" indent="-266700" eaLnBrk="1" hangingPunct="1">
              <a:lnSpc>
                <a:spcPct val="115000"/>
              </a:lnSpc>
              <a:buSzPts val="1100"/>
            </a:pP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Relació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entre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l’antecedent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I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l’element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de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referència</a:t>
            </a:r>
            <a:endParaRPr lang="en-US" dirty="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marL="1066800" lvl="2" indent="-266700" eaLnBrk="1" hangingPunct="1">
              <a:lnSpc>
                <a:spcPct val="115000"/>
              </a:lnSpc>
              <a:buSzPts val="1100"/>
            </a:pPr>
            <a:r>
              <a:rPr lang="en-US" b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Procediments</a:t>
            </a:r>
            <a:r>
              <a:rPr lang="en-US" b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gramaticals</a:t>
            </a:r>
            <a:r>
              <a:rPr lang="en-US" b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:</a:t>
            </a:r>
          </a:p>
          <a:p>
            <a:pPr marL="1524000" lvl="3" indent="-266700" eaLnBrk="1" hangingPunct="1">
              <a:lnSpc>
                <a:spcPct val="115000"/>
              </a:lnSpc>
              <a:buSzPts val="1100"/>
            </a:pPr>
            <a:r>
              <a:rPr lang="en-US" b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Anàfora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Relació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amb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una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element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aparegut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anteriorment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. </a:t>
            </a:r>
            <a:endParaRPr lang="en-US" b="1" dirty="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marL="1524000" lvl="3" indent="-266700" eaLnBrk="1" hangingPunct="1">
              <a:lnSpc>
                <a:spcPct val="115000"/>
              </a:lnSpc>
              <a:buSzPts val="1100"/>
            </a:pPr>
            <a:r>
              <a:rPr lang="en-US" b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Catàfora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relació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amb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un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sintagma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posposat</a:t>
            </a:r>
            <a:endParaRPr lang="en-US" b="1" dirty="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marL="1524000" lvl="3" indent="-266700" eaLnBrk="1" hangingPunct="1">
              <a:lnSpc>
                <a:spcPct val="115000"/>
              </a:lnSpc>
              <a:buSzPts val="1100"/>
            </a:pPr>
            <a:r>
              <a:rPr lang="en-US" b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El·lipsi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;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supressió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d’emenents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que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són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recuperables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pel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context</a:t>
            </a:r>
          </a:p>
          <a:p>
            <a:pPr marL="1066800" lvl="2" indent="-266700" eaLnBrk="1" hangingPunct="1">
              <a:lnSpc>
                <a:spcPct val="115000"/>
              </a:lnSpc>
              <a:buSzPts val="1100"/>
              <a:buNone/>
            </a:pPr>
            <a:endParaRPr lang="en-US" b="1" dirty="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marL="1066800" lvl="2" indent="-266700" eaLnBrk="1" hangingPunct="1">
              <a:lnSpc>
                <a:spcPct val="115000"/>
              </a:lnSpc>
              <a:buSzPts val="1100"/>
            </a:pPr>
            <a:r>
              <a:rPr lang="en-US" b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Procediments</a:t>
            </a:r>
            <a:r>
              <a:rPr lang="en-US" b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lèxics</a:t>
            </a:r>
            <a:r>
              <a:rPr lang="en-US" b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: </a:t>
            </a:r>
            <a:endParaRPr lang="en-US" dirty="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marL="1524000" lvl="3" indent="-266700" eaLnBrk="1" hangingPunct="1">
              <a:lnSpc>
                <a:spcPct val="115000"/>
              </a:lnSpc>
              <a:buSzPts val="1100"/>
            </a:pPr>
            <a:r>
              <a:rPr lang="en-US" b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Relacions</a:t>
            </a:r>
            <a:r>
              <a:rPr lang="en-US" b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semàntiques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: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sinonímia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hiperonímia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hiponímia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antonímia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…</a:t>
            </a:r>
          </a:p>
          <a:p>
            <a:pPr marL="1524000" lvl="3" indent="-266700" eaLnBrk="1" hangingPunct="1">
              <a:lnSpc>
                <a:spcPct val="115000"/>
              </a:lnSpc>
              <a:buSzPts val="1100"/>
            </a:pPr>
            <a:r>
              <a:rPr lang="en-US" b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Expressions </a:t>
            </a:r>
            <a:r>
              <a:rPr lang="en-US" b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correferents</a:t>
            </a:r>
            <a:endParaRPr lang="en-US" b="1" dirty="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marL="266700" indent="-266700" eaLnBrk="1" hangingPunct="1">
              <a:lnSpc>
                <a:spcPct val="115000"/>
              </a:lnSpc>
              <a:buSzPts val="1100"/>
              <a:buFont typeface="Arial" charset="0"/>
              <a:buNone/>
            </a:pPr>
            <a:endParaRPr lang="en-US" b="1" dirty="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marL="266700" indent="-266700" eaLnBrk="1" hangingPunct="1">
              <a:lnSpc>
                <a:spcPct val="115000"/>
              </a:lnSpc>
              <a:buSzPts val="1100"/>
            </a:pPr>
            <a:r>
              <a:rPr lang="en-US" b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Elements de </a:t>
            </a:r>
            <a:r>
              <a:rPr lang="en-US" b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connexió</a:t>
            </a:r>
            <a:r>
              <a:rPr lang="en-US" b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</a:t>
            </a:r>
            <a:r>
              <a:rPr lang="en-US" b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uneixen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relacionen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sintagmes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oracions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paràgrafs</a:t>
            </a:r>
            <a:endParaRPr lang="en-US" dirty="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</p:txBody>
      </p:sp>
      <p:sp>
        <p:nvSpPr>
          <p:cNvPr id="19458" name="AutoShape 5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59" name="AutoShape 7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65;p14"/>
          <p:cNvSpPr txBox="1">
            <a:spLocks noGrp="1"/>
          </p:cNvSpPr>
          <p:nvPr>
            <p:ph type="body" idx="4294967295"/>
          </p:nvPr>
        </p:nvSpPr>
        <p:spPr>
          <a:xfrm>
            <a:off x="311150" y="292100"/>
            <a:ext cx="8521700" cy="4152900"/>
          </a:xfrm>
        </p:spPr>
        <p:txBody>
          <a:bodyPr/>
          <a:lstStyle/>
          <a:p>
            <a:pPr marL="266700" indent="-266700" eaLnBrk="1" hangingPunct="1">
              <a:lnSpc>
                <a:spcPct val="115000"/>
              </a:lnSpc>
              <a:buSzPts val="1100"/>
            </a:pPr>
            <a:r>
              <a:rPr lang="en-US" sz="16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Anàfora </a:t>
            </a: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S’estableix una relació d’identitat entre un element gramatical i el seu antecedent.</a:t>
            </a:r>
          </a:p>
          <a:p>
            <a:pPr marL="266700" indent="-266700" eaLnBrk="1" hangingPunct="1">
              <a:lnSpc>
                <a:spcPct val="115000"/>
              </a:lnSpc>
              <a:buSzPts val="1100"/>
            </a:pP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z="1600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Substitució pronominal</a:t>
            </a: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d’un element d’extensió variable present en el context lingüístic immediat (antecedent)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Tothom hauria de procurar mantenir els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amics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d’adolescència i trobar-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ne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uns altres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amb els quals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poder gaudir de les estones d’oci.</a:t>
            </a: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z="1600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El·lipsi </a:t>
            </a: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Supressió d’un element que el context permet interpretar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La creativitat empresarial té punts de contacte amb la (creativitat) científica i l’(creativitat) artística; de fet, (la creativitat empresarial) necessita també imaginació, intuïció i emocions.</a:t>
            </a:r>
          </a:p>
        </p:txBody>
      </p:sp>
      <p:sp>
        <p:nvSpPr>
          <p:cNvPr id="23554" name="AutoShape 3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555" name="AutoShape 4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65;p14"/>
          <p:cNvSpPr txBox="1">
            <a:spLocks noGrp="1"/>
          </p:cNvSpPr>
          <p:nvPr>
            <p:ph type="body" idx="4294967295"/>
          </p:nvPr>
        </p:nvSpPr>
        <p:spPr>
          <a:xfrm>
            <a:off x="311150" y="292100"/>
            <a:ext cx="8521700" cy="4598988"/>
          </a:xfrm>
        </p:spPr>
        <p:txBody>
          <a:bodyPr/>
          <a:lstStyle/>
          <a:p>
            <a:pPr marL="266700" indent="-266700" eaLnBrk="1" hangingPunct="1">
              <a:lnSpc>
                <a:spcPct val="115000"/>
              </a:lnSpc>
              <a:buSzPts val="1100"/>
            </a:pPr>
            <a:r>
              <a:rPr lang="en-US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Relació lèxica 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Vincle semàntic entre dos o més elements lèxics</a:t>
            </a: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Repetició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d’una paraula per necessitat d’expressiva o d’estil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Podem definir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l’amistat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com l’afecte envers una altra persona, fruit d’una relació de comprensió i estimació mútues.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L’amistat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és un actiu que cal buscar i vetllar a totes les edats.</a:t>
            </a: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Sinònims / antònims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Sense arribar a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sous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de misèria, els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salaris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dels joves catalans sovint són mileuristes.</a:t>
            </a:r>
            <a:r>
              <a:rPr lang="en-US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	</a:t>
            </a: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Encapsulament 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d’un segment del text en una paraula o sintagma.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Els joves actuals no volen estar tan immersos en el treball com els seus  pares, ja que per a molts és prioritari tenir temps per divertir-se.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Aquesta cultura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domina gran part de la seva manera de viure.</a:t>
            </a:r>
            <a:endParaRPr lang="en-US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Hipònim / hiperònim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Un aspecte molt important de la vida privada és l’elecció de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la parella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. Es tracta de trobar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la persona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amb qui compartir les alegries i les penes, els èxits i els fracassos.</a:t>
            </a:r>
            <a:endParaRPr lang="en-US" smtClean="0">
              <a:solidFill>
                <a:schemeClr val="tx1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Associació 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de paraules que parteixen a un mateix camp de l’experiència.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La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vellesa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no s’ha de considerar una malaltia, sinó que hem de pensar-hi com  una </a:t>
            </a:r>
            <a:r>
              <a:rPr lang="en-US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etapa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plena de possibilitats, com un </a:t>
            </a:r>
            <a:r>
              <a:rPr lang="en-US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viatge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fins a la fi de la vida que pot ser molt llarg, i que hem de procurar que sigui molt feliç. </a:t>
            </a:r>
          </a:p>
        </p:txBody>
      </p:sp>
      <p:sp>
        <p:nvSpPr>
          <p:cNvPr id="21506" name="AutoShape 3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07" name="AutoShape 4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Grp="1"/>
          </p:cNvSpPr>
          <p:nvPr>
            <p:ph type="body" idx="1"/>
          </p:nvPr>
        </p:nvSpPr>
        <p:spPr>
          <a:xfrm>
            <a:off x="311150" y="282575"/>
            <a:ext cx="8521700" cy="4286250"/>
          </a:xfrm>
        </p:spPr>
        <p:txBody>
          <a:bodyPr/>
          <a:lstStyle/>
          <a:p>
            <a:pPr lvl="2" eaLnBrk="1" hangingPunct="1">
              <a:lnSpc>
                <a:spcPct val="115000"/>
              </a:lnSpc>
              <a:buSzPts val="1100"/>
              <a:buFont typeface="Arial" charset="0"/>
              <a:buNone/>
            </a:pP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sz="16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Connexió </a:t>
            </a: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Ús dels elements que organitzen i relacionen les diferents parts del text</a:t>
            </a: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z="1600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Organitzadors del discurs </a:t>
            </a: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Qui consumeix cocaïna a Espanya?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D’una banda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, el jove professional que vol rendir més; i,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d’una altra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, l’ociós que vol perllongar la gresca.</a:t>
            </a: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z="1600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Introductors </a:t>
            </a: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d’operacions discursives que indiquen el punt de vista de l’emissor o bé guien el receptor en la comprensió del text.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Al meu parer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, la felicitat és l’emoció o l’estat d’ànim que sentim quan estem en pau amb nosaltres mateixos i satisfets amb la nostra situació personal i amb la relació amb el nostre entorn.</a:t>
            </a: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z="1600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Connectors </a:t>
            </a: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que relacionen les idees del discurs (contrast, conseqüència, suma...)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La passió és un estat d’ànim que pot arribar a anul·lar la capacitat de raonar i la voluntat;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no obstant això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, la paraula passió s’utilitza sovint per expressar una manera il·lusionada d’enfrontar-se amb la vida.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Així doncs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, la frontera que separa l’afició de la passió és sovint estreta,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i fins i tot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intangible.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</a:t>
            </a: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>
              <a:lnSpc>
                <a:spcPct val="90000"/>
              </a:lnSpc>
            </a:pPr>
            <a:endParaRPr lang="es-ES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64;p1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buSzPts val="3000"/>
              <a:buFont typeface="Raleway"/>
              <a:buNone/>
            </a:pPr>
            <a:r>
              <a:rPr lang="en-US" sz="3000" b="1" smtClean="0">
                <a:latin typeface="Raleway"/>
                <a:cs typeface="Arial" charset="0"/>
                <a:sym typeface="Raleway"/>
              </a:rPr>
              <a:t>2. La referència</a:t>
            </a:r>
            <a:endParaRPr lang="es-ES" sz="3000" b="1" smtClean="0">
              <a:latin typeface="Raleway"/>
              <a:cs typeface="Arial" charset="0"/>
              <a:sym typeface="Raleway"/>
            </a:endParaRPr>
          </a:p>
        </p:txBody>
      </p:sp>
      <p:sp>
        <p:nvSpPr>
          <p:cNvPr id="26626" name="Google Shape;65;p14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66700" indent="-266700" eaLnBrk="1" hangingPunct="1">
              <a:lnSpc>
                <a:spcPct val="115000"/>
              </a:lnSpc>
              <a:buSzPts val="1100"/>
              <a:buFont typeface="Arial" charset="0"/>
              <a:buNone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Context extralingüístic: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El món 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Les paraules representen la realitat.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None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	Exemple: </a:t>
            </a:r>
            <a:r>
              <a:rPr lang="en-US" sz="18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una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torre, però </a:t>
            </a:r>
            <a:r>
              <a:rPr lang="en-US" sz="18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la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Torre de l’aigua / </a:t>
            </a:r>
            <a:r>
              <a:rPr lang="en-US" sz="18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un 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examen, </a:t>
            </a:r>
            <a:r>
              <a:rPr lang="en-US" sz="18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l’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examen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None/>
            </a:pPr>
            <a:endParaRPr lang="en-US" sz="18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L’</a:t>
            </a:r>
            <a:r>
              <a:rPr lang="en-US" sz="18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entorn físic 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Díctics (temps, espai, persona)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 typeface="Arial" charset="0"/>
              <a:buNone/>
            </a:pPr>
            <a:endParaRPr lang="en-US" sz="18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marL="266700" indent="-266700" eaLnBrk="1" hangingPunct="1">
              <a:lnSpc>
                <a:spcPct val="115000"/>
              </a:lnSpc>
              <a:buSzPts val="1100"/>
              <a:buFont typeface="Arial" charset="0"/>
              <a:buNone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Context lingüístic: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Elements de relació a l’interior del text.</a:t>
            </a:r>
          </a:p>
          <a:p>
            <a:pPr lvl="1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Gramatical: pronominalització, el·lipsi,..</a:t>
            </a:r>
          </a:p>
          <a:p>
            <a:pPr lvl="1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Lèxica: sinònims, hiperònims, famílies de mots,...</a:t>
            </a:r>
          </a:p>
          <a:p>
            <a:pPr lvl="1" eaLnBrk="1" hangingPunct="1">
              <a:lnSpc>
                <a:spcPct val="115000"/>
              </a:lnSpc>
              <a:buSzPts val="1100"/>
              <a:buFontTx/>
              <a:buNone/>
            </a:pPr>
            <a:endParaRPr lang="en-US" sz="18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991350" y="1624013"/>
            <a:ext cx="215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/>
              <a:t>Funció representativa</a:t>
            </a:r>
            <a:endParaRPr lang="es-ES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813550" y="3749675"/>
            <a:ext cx="2152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dirty="0" err="1"/>
              <a:t>Funció</a:t>
            </a:r>
            <a:r>
              <a:rPr lang="es-ES_tradnl" dirty="0"/>
              <a:t> </a:t>
            </a:r>
            <a:r>
              <a:rPr lang="es-ES_tradnl" dirty="0" err="1" smtClean="0"/>
              <a:t>anafòrica</a:t>
            </a:r>
            <a:endParaRPr lang="es-ES_tradnl" dirty="0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991350" y="2505075"/>
            <a:ext cx="215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/>
              <a:t>Funció díctica</a:t>
            </a:r>
            <a:endParaRPr lang="es-ES"/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61963" y="4695825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s-ES"/>
          </a:p>
        </p:txBody>
      </p:sp>
      <p:sp>
        <p:nvSpPr>
          <p:cNvPr id="26632" name="AutoShape 9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33" name="AutoShape 11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64;p1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buSzPts val="3000"/>
              <a:buFont typeface="Raleway"/>
              <a:buNone/>
            </a:pPr>
            <a:r>
              <a:rPr lang="en-US" sz="3000" b="1" smtClean="0">
                <a:latin typeface="Raleway"/>
                <a:cs typeface="Arial" charset="0"/>
                <a:sym typeface="Raleway"/>
              </a:rPr>
              <a:t>3. La connexió</a:t>
            </a:r>
            <a:endParaRPr lang="es-ES" sz="3000" b="1" smtClean="0">
              <a:latin typeface="Raleway"/>
              <a:cs typeface="Arial" charset="0"/>
              <a:sym typeface="Raleway"/>
            </a:endParaRPr>
          </a:p>
        </p:txBody>
      </p:sp>
      <p:sp>
        <p:nvSpPr>
          <p:cNvPr id="28674" name="Google Shape;65;p14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66700" indent="-266700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Relació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implícita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: Sense la </a:t>
            </a: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presència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d’un connector.</a:t>
            </a:r>
          </a:p>
          <a:p>
            <a:pPr lvl="1" eaLnBrk="1" hangingPunct="1">
              <a:lnSpc>
                <a:spcPct val="115000"/>
              </a:lnSpc>
              <a:buSzPts val="1100"/>
              <a:buFontTx/>
              <a:buNone/>
            </a:pP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	</a:t>
            </a:r>
            <a:r>
              <a:rPr lang="en-US" sz="1800" i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Plou</a:t>
            </a:r>
            <a:r>
              <a:rPr lang="en-US" sz="1800" i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. No </a:t>
            </a:r>
            <a:r>
              <a:rPr lang="en-US" sz="1800" i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sortirem</a:t>
            </a:r>
            <a:r>
              <a:rPr lang="en-US" sz="1800" i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.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None/>
            </a:pPr>
            <a:endParaRPr lang="en-US" sz="1800" dirty="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Relació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explícita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: </a:t>
            </a: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Presència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de connector.</a:t>
            </a:r>
          </a:p>
          <a:p>
            <a:pPr lvl="1" eaLnBrk="1" hangingPunct="1">
              <a:lnSpc>
                <a:spcPct val="115000"/>
              </a:lnSpc>
              <a:buSzPts val="1100"/>
              <a:buFontTx/>
              <a:buNone/>
            </a:pP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	</a:t>
            </a:r>
            <a:r>
              <a:rPr lang="en-US" sz="1800" i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No </a:t>
            </a:r>
            <a:r>
              <a:rPr lang="en-US" sz="1800" i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sortirem</a:t>
            </a:r>
            <a:r>
              <a:rPr lang="en-US" sz="1800" i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</a:t>
            </a:r>
            <a:r>
              <a:rPr lang="en-US" sz="1800" i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perquè</a:t>
            </a:r>
            <a:r>
              <a:rPr lang="en-US" sz="1800" i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</a:t>
            </a:r>
            <a:r>
              <a:rPr lang="en-US" sz="1800" i="1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plou</a:t>
            </a:r>
            <a:r>
              <a:rPr lang="en-US" sz="1800" i="1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.</a:t>
            </a:r>
          </a:p>
          <a:p>
            <a:pPr lvl="1" eaLnBrk="1" hangingPunct="1">
              <a:lnSpc>
                <a:spcPct val="115000"/>
              </a:lnSpc>
              <a:buSzPts val="1100"/>
              <a:buFontTx/>
              <a:buNone/>
            </a:pPr>
            <a:endParaRPr lang="en-US" sz="1800" dirty="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lvl="1" eaLnBrk="1" hangingPunct="1">
              <a:lnSpc>
                <a:spcPct val="115000"/>
              </a:lnSpc>
              <a:buSzPts val="1100"/>
              <a:buFontTx/>
              <a:buNone/>
            </a:pP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Vegeu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la </a:t>
            </a: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classificació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de connectors </a:t>
            </a: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segons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la forma, la </a:t>
            </a: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funció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i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la </a:t>
            </a: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relació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semàntica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(</a:t>
            </a:r>
            <a:r>
              <a:rPr lang="en-US" sz="1800" dirty="0" err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pàgina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</a:t>
            </a:r>
            <a:r>
              <a:rPr lang="en-US" sz="1800" dirty="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196 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i 197)</a:t>
            </a:r>
            <a:endParaRPr lang="en-US" sz="18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461963" y="4695825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665</Words>
  <Application>Microsoft Office PowerPoint</Application>
  <PresentationFormat>Presentación en pantalla (16:9)</PresentationFormat>
  <Paragraphs>81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Raleway</vt:lpstr>
      <vt:lpstr>Source Sans Pro</vt:lpstr>
      <vt:lpstr>Wingdings</vt:lpstr>
      <vt:lpstr>Plum</vt:lpstr>
      <vt:lpstr>La cohesió textual</vt:lpstr>
      <vt:lpstr>1. La cohesió del text</vt:lpstr>
      <vt:lpstr>Diapositiva 3</vt:lpstr>
      <vt:lpstr>Diapositiva 4</vt:lpstr>
      <vt:lpstr>Diapositiva 5</vt:lpstr>
      <vt:lpstr>Diapositiva 6</vt:lpstr>
      <vt:lpstr>2. La referència</vt:lpstr>
      <vt:lpstr>3. La connexió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L’adequació textual</dc:title>
  <cp:lastModifiedBy>anna</cp:lastModifiedBy>
  <cp:revision>10</cp:revision>
  <dcterms:modified xsi:type="dcterms:W3CDTF">2019-09-25T10:22:40Z</dcterms:modified>
</cp:coreProperties>
</file>