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8" r:id="rId4"/>
    <p:sldId id="259" r:id="rId5"/>
    <p:sldId id="271" r:id="rId6"/>
    <p:sldId id="272" r:id="rId7"/>
    <p:sldId id="260" r:id="rId8"/>
    <p:sldId id="269" r:id="rId9"/>
    <p:sldId id="270" r:id="rId10"/>
    <p:sldId id="273" r:id="rId11"/>
  </p:sldIdLst>
  <p:sldSz cx="9144000" cy="5143500" type="screen16x9"/>
  <p:notesSz cx="6858000" cy="9144000"/>
  <p:embeddedFontLst>
    <p:embeddedFont>
      <p:font typeface="Source Sans Pro" pitchFamily="34" charset="0"/>
      <p:regular r:id="rId13"/>
      <p:bold r:id="rId14"/>
      <p:italic r:id="rId15"/>
      <p:boldItalic r:id="rId16"/>
    </p:embeddedFont>
    <p:embeddedFont>
      <p:font typeface="Raleway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90" y="-9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Google Shape;3;n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13315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55;p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5362" name="Google Shape;56;p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61;g40ee757121_0_99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17410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5059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75;g40ee757121_0_115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21506" name="Google Shape;76;g40ee757121_0_115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Google Shape;80;g40ee757121_0_121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52227" name="Google Shape;81;g40ee757121_0_12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80;g40ee757121_0_121:notes"/>
          <p:cNvSpPr>
            <a:spLocks noGrp="1" noRo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23554" name="Google Shape;81;g40ee757121_0_12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Google Shape;80;g40ee757121_0_121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47107" name="Google Shape;81;g40ee757121_0_12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50179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Google Shape;61;g40ee757121_0_99:notes"/>
          <p:cNvSpPr>
            <a:spLocks noGrp="1" noRo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56323" name="Google Shape;62;g40ee757121_0_9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s-ES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;p2"/>
          <p:cNvSpPr>
            <a:spLocks noChangeArrowheads="1"/>
          </p:cNvSpPr>
          <p:nvPr/>
        </p:nvSpPr>
        <p:spPr bwMode="auto">
          <a:xfrm>
            <a:off x="80963" y="2651125"/>
            <a:ext cx="8982075" cy="2411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" name="Google Shape;13;p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069A98-3A32-4E66-BC19-393375BD5E67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8;p11"/>
          <p:cNvSpPr>
            <a:spLocks noChangeArrowheads="1"/>
          </p:cNvSpPr>
          <p:nvPr/>
        </p:nvSpPr>
        <p:spPr bwMode="auto">
          <a:xfrm>
            <a:off x="80963" y="2651125"/>
            <a:ext cx="8982075" cy="2411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rPr lang="en-US"/>
              <a:t>Haga clic para modificar el estilo de título del patrón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" name="Google Shape;51;p1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015607-46EB-4D38-9A40-3BD35824E330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D81A3-FA2D-45BB-9E88-5039AF5AB458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150" y="444500"/>
            <a:ext cx="8521700" cy="623888"/>
          </a:xfrm>
        </p:spPr>
        <p:txBody>
          <a:bodyPr/>
          <a:lstStyle/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>
          <a:xfrm>
            <a:off x="8497888" y="4689475"/>
            <a:ext cx="549275" cy="392113"/>
          </a:xfrm>
        </p:spPr>
        <p:txBody>
          <a:bodyPr/>
          <a:lstStyle>
            <a:lvl1pPr>
              <a:defRPr/>
            </a:lvl1pPr>
          </a:lstStyle>
          <a:p>
            <a:fld id="{FB4270C3-6547-478C-BF9D-7FE435B212E1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;p3"/>
          <p:cNvSpPr>
            <a:spLocks noChangeArrowheads="1"/>
          </p:cNvSpPr>
          <p:nvPr/>
        </p:nvSpPr>
        <p:spPr bwMode="auto">
          <a:xfrm>
            <a:off x="80963" y="2651125"/>
            <a:ext cx="8982075" cy="2411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" name="Google Shape;17;p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F89354-A083-4D34-9667-3CF8E8F4C2A2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E89BF-D1EC-4552-B8D8-724BB49BC7C4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A371F-8EC6-4AEA-8135-E32BA4D585F1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8E1E8-115B-4398-997F-F9BC74829C45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8A356-E396-4B49-9149-854CF578F748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anchor="ctr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" name="Google Shape;36;p8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20B994-6C12-46DC-A50C-98C1B431801D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8;p9"/>
          <p:cNvSpPr>
            <a:spLocks noChangeArrowheads="1"/>
          </p:cNvSpPr>
          <p:nvPr/>
        </p:nvSpPr>
        <p:spPr bwMode="auto">
          <a:xfrm>
            <a:off x="4637088" y="80963"/>
            <a:ext cx="4425950" cy="49815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cxnSp>
        <p:nvCxnSpPr>
          <p:cNvPr id="6" name="Google Shape;39;p9"/>
          <p:cNvCxnSpPr>
            <a:cxnSpLocks noChangeShapeType="1"/>
          </p:cNvCxnSpPr>
          <p:nvPr/>
        </p:nvCxnSpPr>
        <p:spPr bwMode="auto">
          <a:xfrm>
            <a:off x="5029200" y="4495800"/>
            <a:ext cx="468313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43;p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A5B293-AA7F-48F1-997E-A1FAFC12B3E1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3" name="Google Shape;8;p1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A3E09-3FAD-4778-8FC9-5E5C4ECEDBC6}" type="slidenum">
              <a:rPr lang="en-U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8497888" y="4689475"/>
            <a:ext cx="549275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7F7F7F"/>
                </a:solidFill>
                <a:latin typeface="Source Sans Pro" pitchFamily="34" charset="0"/>
                <a:sym typeface="Source Sans Pro" pitchFamily="34" charset="0"/>
              </a:defRPr>
            </a:lvl1pPr>
          </a:lstStyle>
          <a:p>
            <a:fld id="{B5BC3619-6FC9-413F-9A31-BEFF70F06B1C}" type="slidenum">
              <a:rPr lang="en-US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0" r:id="rId3"/>
    <p:sldLayoutId id="2147483669" r:id="rId4"/>
    <p:sldLayoutId id="2147483668" r:id="rId5"/>
    <p:sldLayoutId id="2147483667" r:id="rId6"/>
    <p:sldLayoutId id="2147483674" r:id="rId7"/>
    <p:sldLayoutId id="2147483675" r:id="rId8"/>
    <p:sldLayoutId id="2147483666" r:id="rId9"/>
    <p:sldLayoutId id="2147483676" r:id="rId10"/>
    <p:sldLayoutId id="2147483665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Google Shape;58;p13"/>
          <p:cNvSpPr txBox="1">
            <a:spLocks noGrp="1"/>
          </p:cNvSpPr>
          <p:nvPr>
            <p:ph type="ctrTitle"/>
          </p:nvPr>
        </p:nvSpPr>
        <p:spPr>
          <a:xfrm>
            <a:off x="485775" y="265113"/>
            <a:ext cx="8183563" cy="1473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Font typeface="Raleway" charset="0"/>
              <a:buNone/>
            </a:pPr>
            <a:r>
              <a:rPr lang="en-US" b="1" smtClean="0">
                <a:latin typeface="Raleway" charset="0"/>
                <a:cs typeface="Arial" charset="0"/>
                <a:sym typeface="Raleway" charset="0"/>
              </a:rPr>
              <a:t>L’adequació textual</a:t>
            </a:r>
            <a:endParaRPr lang="es-ES" b="1" smtClean="0">
              <a:latin typeface="Raleway" charset="0"/>
              <a:cs typeface="Arial" charset="0"/>
              <a:sym typeface="Raleway" charset="0"/>
            </a:endParaRPr>
          </a:p>
        </p:txBody>
      </p:sp>
      <p:sp>
        <p:nvSpPr>
          <p:cNvPr id="14338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485775" y="1738313"/>
            <a:ext cx="8183563" cy="8604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>
                <a:srgbClr val="7F7F7F"/>
              </a:buClr>
              <a:buFont typeface="Source Sans Pro" pitchFamily="34" charset="0"/>
              <a:buNone/>
            </a:pPr>
            <a:endParaRPr lang="es-ES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Google Shape;64;p14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 hangingPunct="1">
              <a:buSzPts val="3000"/>
              <a:buFont typeface="Raleway" charset="0"/>
              <a:buNone/>
            </a:pPr>
            <a:r>
              <a:rPr lang="en-US" sz="3000" b="1" smtClean="0">
                <a:latin typeface="Raleway" charset="0"/>
                <a:cs typeface="Arial" charset="0"/>
                <a:sym typeface="Raleway" charset="0"/>
              </a:rPr>
              <a:t>5. Els registres lingüístics</a:t>
            </a:r>
            <a:endParaRPr lang="es-ES" sz="3000" b="1" smtClean="0">
              <a:latin typeface="Raleway" charset="0"/>
              <a:cs typeface="Arial" charset="0"/>
              <a:sym typeface="Raleway" charset="0"/>
            </a:endParaRPr>
          </a:p>
        </p:txBody>
      </p:sp>
      <p:sp>
        <p:nvSpPr>
          <p:cNvPr id="55299" name="Google Shape;65;p14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Registres formals: cientificotècnic, literari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Registres informals: col·loquial, vulgar i argot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Analitza els exemples de la pàgina 143</a:t>
            </a: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Activitats 13 i 14 de les pàgines 144 i 145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64;p14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6238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Font typeface="Raleway" charset="0"/>
              <a:buNone/>
            </a:pPr>
            <a:r>
              <a:rPr lang="en-US" sz="3000" b="1" smtClean="0">
                <a:latin typeface="Raleway" charset="0"/>
                <a:cs typeface="Arial" charset="0"/>
                <a:sym typeface="Raleway" charset="0"/>
              </a:rPr>
              <a:t>1. L’estudi de la llengua</a:t>
            </a:r>
            <a:endParaRPr lang="es-ES" sz="3000" b="1" smtClean="0">
              <a:latin typeface="Raleway" charset="0"/>
              <a:cs typeface="Arial" charset="0"/>
              <a:sym typeface="Raleway" charset="0"/>
            </a:endParaRPr>
          </a:p>
        </p:txBody>
      </p:sp>
      <p:sp>
        <p:nvSpPr>
          <p:cNvPr id="16386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Comunicació: Fet social (necessitat de relació entre els humans)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Adequació del llenguatge segons situacions i contextos comunicatius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Perspectives de l’estudi de la llengua: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AutoNum type="arabicParenR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Estudi del codi: fonètica, fonologia, morfologia, sintaxi, lexicologia, semàntica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AutoNum type="arabicParenR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Estudi de l’ús: sociolingüística, lingüística textual, pragmàtica,…</a:t>
            </a: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Copieu els quadres de la pàgina 124</a:t>
            </a:r>
            <a:endParaRPr lang="es-E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Google Shape;64;p14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 hangingPunct="1">
              <a:buSzPts val="3000"/>
              <a:buFont typeface="Raleway" charset="0"/>
              <a:buNone/>
            </a:pPr>
            <a:r>
              <a:rPr lang="en-US" sz="3000" b="1" smtClean="0">
                <a:latin typeface="Raleway" charset="0"/>
                <a:cs typeface="Arial" charset="0"/>
                <a:sym typeface="Raleway" charset="0"/>
              </a:rPr>
              <a:t>2. Les propietats textuals</a:t>
            </a:r>
            <a:endParaRPr lang="es-ES" sz="3000" b="1" smtClean="0">
              <a:latin typeface="Raleway" charset="0"/>
              <a:cs typeface="Arial" charset="0"/>
              <a:sym typeface="Raleway" charset="0"/>
            </a:endParaRPr>
          </a:p>
        </p:txBody>
      </p:sp>
      <p:sp>
        <p:nvSpPr>
          <p:cNvPr id="44035" name="Google Shape;65;p14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Text: resultat d’un acte comunicatiu (emissor i receptor estableixen contacte amb un propòsit comunicatiu) emès en un context determinat per l’espai i el temps</a:t>
            </a: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Propietats textuals: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Adequació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Coherència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Cohesió</a:t>
            </a: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Esquema de la pàgina 125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150" y="531813"/>
            <a:ext cx="8521700" cy="403701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Adequació als següents elements: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endParaRPr lang="en-US" sz="1200" b="1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Receptor: </a:t>
            </a:r>
            <a:endParaRPr lang="en-US" sz="12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Text </a:t>
            </a: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comprensible</a:t>
            </a: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 per al receptor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Tractament </a:t>
            </a: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adequat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 Relació entre l’emissor i el receptor: </a:t>
            </a: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llenguatge col·loquial o formal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Comunicació pública: grau de formalitat mitja o neutre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None/>
            </a:pPr>
            <a:endParaRPr lang="en-US" sz="12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 typeface="Arial" charset="0"/>
              <a:buNone/>
            </a:pP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Canal: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Comunicació oral: Trets de l’oralitat (comunicació privada/pública)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Comunicació escrita: Recursos propis de la comunicació escrita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endParaRPr lang="en-US" sz="12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None/>
            </a:pPr>
            <a:r>
              <a:rPr lang="en-US" sz="12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Gènere textual: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Convencions estructurals i expressives per a cada gènere (carta, notícia, anúnic, acta notarial, etc.)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Recursos expressius propis:</a:t>
            </a:r>
          </a:p>
          <a:p>
            <a:pPr marL="742950" lvl="1" indent="-28575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Tractat cientíic: lèxic especialitzat</a:t>
            </a:r>
          </a:p>
          <a:p>
            <a:pPr marL="742950" lvl="1" indent="-28575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Notícia: llenguatge estàndard</a:t>
            </a:r>
          </a:p>
          <a:p>
            <a:pPr marL="742950" lvl="1" indent="-28575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100"/>
              <a:buFontTx/>
              <a:buChar char="-"/>
            </a:pPr>
            <a:r>
              <a:rPr lang="en-US" sz="12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Poema: Figures retòriques</a:t>
            </a:r>
            <a:endParaRPr lang="es-ES" sz="12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Google Shape;83;p17"/>
          <p:cNvSpPr txBox="1">
            <a:spLocks noGrp="1"/>
          </p:cNvSpPr>
          <p:nvPr>
            <p:ph type="title" idx="4294967295"/>
          </p:nvPr>
        </p:nvSpPr>
        <p:spPr>
          <a:xfrm>
            <a:off x="311150" y="434975"/>
            <a:ext cx="8521700" cy="4387850"/>
          </a:xfrm>
          <a:ln/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ts val="1600"/>
              </a:spcAft>
              <a:buSzPts val="1100"/>
            </a:pPr>
            <a:r>
              <a:rPr lang="en-US" sz="3000" b="1" smtClean="0">
                <a:latin typeface="Raleway" charset="0"/>
                <a:cs typeface="Arial" charset="0"/>
                <a:sym typeface="Raleway" charset="0"/>
              </a:rPr>
              <a:t>3. Text i comunicació</a:t>
            </a:r>
            <a:br>
              <a:rPr lang="en-US" sz="3000" b="1" smtClean="0">
                <a:latin typeface="Raleway" charset="0"/>
                <a:cs typeface="Arial" charset="0"/>
                <a:sym typeface="Raleway" charset="0"/>
              </a:rPr>
            </a:br>
            <a: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 adequat al tema</a:t>
            </a:r>
            <a:b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Tema: De què tracta el text?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Tema tractat de manera general o de manera especialitzada: símptomes d’una malaltia (conversa entre familiars/entre metges)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 adequat a la intenció</a:t>
            </a:r>
            <a:b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Intenció: Quin és l’objectiu de l’acte comunicatiu (informar, convèncer,…)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Objectiva o subjectiva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endParaRPr lang="es-E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31225" cy="4391025"/>
          </a:xfrm>
        </p:spPr>
        <p:txBody>
          <a:bodyPr/>
          <a:lstStyle/>
          <a:p>
            <a:r>
              <a:rPr lang="en-US" sz="16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 adequat al canal</a:t>
            </a:r>
            <a:br>
              <a:rPr lang="en-US" sz="16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Canal: Mitjà pel qual es transmet el missatge.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Parlar i escriure no és el mateix.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Llengua oral: comunicació directa, espontània i expressiva (! Discursos preparats)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Llengua escrita: comunicació diferida, planificada i neutra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Diferències entre canal oral i escrit (p.125)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Què són els díctics? A quins elements bàsics de l’acte comunicatu es refereixen? Posa exemples de cada tipus.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Activitats pàgines 130 i 131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 </a:t>
            </a:r>
            <a:r>
              <a:rPr lang="en-US" sz="16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 adequat al context</a:t>
            </a:r>
            <a:br>
              <a:rPr lang="en-US" sz="16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Context físic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Context d’ús: àmbit públic / privat</a:t>
            </a:r>
            <a:b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6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Context sociocultural</a:t>
            </a:r>
            <a:endParaRPr lang="es-ES" sz="16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Google Shape;83;p17"/>
          <p:cNvSpPr txBox="1">
            <a:spLocks noGrp="1"/>
          </p:cNvSpPr>
          <p:nvPr>
            <p:ph type="title"/>
          </p:nvPr>
        </p:nvSpPr>
        <p:spPr>
          <a:xfrm>
            <a:off x="311150" y="434975"/>
            <a:ext cx="8521700" cy="438785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600"/>
              </a:spcAft>
              <a:buSzPts val="1100"/>
            </a:pPr>
            <a: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 adequat al receptor</a:t>
            </a:r>
            <a:b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A qui va dirigit. Exemples: edat, proximitat/distància social del receptor (adequació formal – tractament-), àmbit públic o privat.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Relació emissor-receptor: formalitat alta/baixa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Pàgines 133 – 135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Activitats 11, 12 (pàgines 136 i 137)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endParaRPr lang="es-E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Google Shape;83;p17"/>
          <p:cNvSpPr txBox="1">
            <a:spLocks noGrp="1"/>
          </p:cNvSpPr>
          <p:nvPr>
            <p:ph type="title" idx="4294967295"/>
          </p:nvPr>
        </p:nvSpPr>
        <p:spPr>
          <a:xfrm>
            <a:off x="311150" y="434975"/>
            <a:ext cx="8521700" cy="4387850"/>
          </a:xfrm>
          <a:ln/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ts val="1600"/>
              </a:spcAft>
              <a:buSzPts val="1100"/>
            </a:pPr>
            <a: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Text adequat al gènere</a:t>
            </a:r>
            <a:br>
              <a:rPr lang="en-US" sz="1800" u="sng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Els gèneres sovint es reconeixen pel seu format extern i per determinats </a:t>
            </a:r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recursos lingüístics </a:t>
            </a: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i </a:t>
            </a:r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formes textuals.</a:t>
            </a:r>
            <a:b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b="1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Compara: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un poema amb una guia turística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un anunci publicitari amb una notícia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- una carta amb una instància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(presentació oral)</a:t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/>
            </a:r>
            <a:b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</a:br>
            <a:endParaRPr lang="es-E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Google Shape;64;p14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 hangingPunct="1">
              <a:buSzPts val="3000"/>
              <a:buFont typeface="Raleway" charset="0"/>
              <a:buNone/>
            </a:pPr>
            <a:r>
              <a:rPr lang="en-US" sz="3000" b="1" smtClean="0">
                <a:latin typeface="Raleway" charset="0"/>
                <a:cs typeface="Arial" charset="0"/>
                <a:sym typeface="Raleway" charset="0"/>
              </a:rPr>
              <a:t>4. La variació lingüística</a:t>
            </a:r>
            <a:endParaRPr lang="es-ES" sz="3000" b="1" smtClean="0">
              <a:latin typeface="Raleway" charset="0"/>
              <a:cs typeface="Arial" charset="0"/>
              <a:sym typeface="Raleway" charset="0"/>
            </a:endParaRPr>
          </a:p>
        </p:txBody>
      </p:sp>
      <p:sp>
        <p:nvSpPr>
          <p:cNvPr id="49155" name="Google Shape;65;p14"/>
          <p:cNvSpPr txBox="1">
            <a:spLocks noGrp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Espai: Varietats geogràfiques (dialectes)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Temps: varietats històriques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Grup social, generacional, segons els sexe, la procedència: varietats socials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Context comunicatiu: registres (formals i informals)</a:t>
            </a:r>
          </a:p>
          <a:p>
            <a:pPr marL="266700" indent="-266700" eaLnBrk="1" hangingPunct="1">
              <a:lnSpc>
                <a:spcPct val="115000"/>
              </a:lnSpc>
              <a:buSzPts val="1100"/>
            </a:pPr>
            <a:endParaRPr lang="en-US" sz="1800" smtClean="0">
              <a:solidFill>
                <a:srgbClr val="7F7F7F"/>
              </a:solidFill>
              <a:latin typeface="Source Sans Pro" pitchFamily="34" charset="0"/>
              <a:cs typeface="Arial" charset="0"/>
              <a:sym typeface="Source Sans Pro" pitchFamily="34" charset="0"/>
            </a:endParaRPr>
          </a:p>
          <a:p>
            <a:pPr marL="266700" indent="-266700" eaLnBrk="1" hangingPunct="1">
              <a:lnSpc>
                <a:spcPct val="115000"/>
              </a:lnSpc>
              <a:buSzPts val="1100"/>
              <a:buFont typeface="Arial" charset="0"/>
              <a:buNone/>
            </a:pPr>
            <a:r>
              <a:rPr lang="en-US" sz="1800" smtClean="0">
                <a:solidFill>
                  <a:srgbClr val="7F7F7F"/>
                </a:solidFill>
                <a:latin typeface="Source Sans Pro" pitchFamily="34" charset="0"/>
                <a:cs typeface="Arial" charset="0"/>
                <a:sym typeface="Source Sans Pro" pitchFamily="34" charset="0"/>
              </a:rPr>
              <a:t>Copieu el quadre de la pàgina 138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432</Words>
  <PresentationFormat>Presentación en pantalla (16:9)</PresentationFormat>
  <Paragraphs>57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6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Arial</vt:lpstr>
      <vt:lpstr>Source Sans Pro</vt:lpstr>
      <vt:lpstr>Raleway</vt:lpstr>
      <vt:lpstr>Plum</vt:lpstr>
      <vt:lpstr>Plum</vt:lpstr>
      <vt:lpstr>Plum</vt:lpstr>
      <vt:lpstr>Plum</vt:lpstr>
      <vt:lpstr>Plum</vt:lpstr>
      <vt:lpstr>Plum</vt:lpstr>
      <vt:lpstr>L’adequació textual</vt:lpstr>
      <vt:lpstr>1. L’estudi de la llengua</vt:lpstr>
      <vt:lpstr>2. Les propietats textuals</vt:lpstr>
      <vt:lpstr>Diapositiva 4</vt:lpstr>
      <vt:lpstr>3. Text i comunicació  Text adequat al tema - Tema: De què tracta el text? - Tema tractat de manera general o de manera especialitzada: símptomes d’una malaltia (conversa entre familiars/entre metges)  Text adequat a la intenció - Intenció: Quin és l’objectiu de l’acte comunicatiu (informar, convèncer,…) - Objectiva o subjectiva  </vt:lpstr>
      <vt:lpstr>Text adequat al canal - Canal: Mitjà pel qual es transmet el missatge. Parlar i escriure no és el mateix. - Llengua oral: comunicació directa, espontània i expressiva (! Discursos preparats) - Llengua escrita: comunicació diferida, planificada i neutra  Diferències entre canal oral i escrit (p.125)  Què són els díctics? A quins elements bàsics de l’acte comunicatu es refereixen? Posa exemples de cada tipus.  Activitats pàgines 130 i 131   Text adequat al context - Context físic - Context d’ús: àmbit públic / privat - Context sociocultural</vt:lpstr>
      <vt:lpstr>Text adequat al receptor - A qui va dirigit. Exemples: edat, proximitat/distància social del receptor (adequació formal – tractament-), àmbit públic o privat.  - Relació emissor-receptor: formalitat alta/baixa  Pàgines 133 – 135  Activitats 11, 12 (pàgines 136 i 137)  </vt:lpstr>
      <vt:lpstr>Text adequat al gènere Els gèneres sovint es reconeixen pel seu format extern i per determinats recursos lingüístics i formes textuals.  Compara: - un poema amb una guia turística - un anunci publicitari amb una notícia - una carta amb una instància  (presentació oral)  </vt:lpstr>
      <vt:lpstr>4. La variació lingüística</vt:lpstr>
      <vt:lpstr>5. Els registres lingüístics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L’adequació textual</dc:title>
  <cp:lastModifiedBy>Usuario de Windows</cp:lastModifiedBy>
  <cp:revision>2</cp:revision>
  <dcterms:modified xsi:type="dcterms:W3CDTF">2018-10-18T19:57:57Z</dcterms:modified>
</cp:coreProperties>
</file>