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74" r:id="rId4"/>
    <p:sldId id="277" r:id="rId5"/>
    <p:sldId id="268" r:id="rId6"/>
    <p:sldId id="275" r:id="rId7"/>
    <p:sldId id="276" r:id="rId8"/>
    <p:sldId id="279" r:id="rId9"/>
    <p:sldId id="281" r:id="rId10"/>
    <p:sldId id="282" r:id="rId11"/>
    <p:sldId id="280" r:id="rId12"/>
    <p:sldId id="278" r:id="rId13"/>
  </p:sldIdLst>
  <p:sldSz cx="9144000" cy="5143500" type="screen16x9"/>
  <p:notesSz cx="6858000" cy="9144000"/>
  <p:embeddedFontLst>
    <p:embeddedFont>
      <p:font typeface="Source Sans Pro" pitchFamily="34" charset="0"/>
      <p:regular r:id="rId15"/>
      <p:bold r:id="rId16"/>
      <p:italic r:id="rId17"/>
      <p:boldItalic r:id="rId18"/>
    </p:embeddedFont>
    <p:embeddedFont>
      <p:font typeface="Raleway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90" y="-9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3;n"/>
          <p:cNvSpPr>
            <a:spLocks noGrp="1" noRo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</p:sp>
      <p:sp>
        <p:nvSpPr>
          <p:cNvPr id="14339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Google Shape;55;p:notes"/>
          <p:cNvSpPr>
            <a:spLocks noGrp="1" noRo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16386" name="Google Shape;56;p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Google Shape;61;g40ee757121_0_99:notes"/>
          <p:cNvSpPr>
            <a:spLocks noGrp="1" noRo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18434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20482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47107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22530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43011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45059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;p2"/>
          <p:cNvSpPr>
            <a:spLocks noChangeArrowheads="1"/>
          </p:cNvSpPr>
          <p:nvPr/>
        </p:nvSpPr>
        <p:spPr bwMode="auto">
          <a:xfrm>
            <a:off x="80963" y="2651125"/>
            <a:ext cx="8982075" cy="24114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es-ES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" name="Google Shape;13;p2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3952E39-C539-45DB-AC33-EFAE88D7F3E7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8;p11"/>
          <p:cNvSpPr>
            <a:spLocks noChangeArrowheads="1"/>
          </p:cNvSpPr>
          <p:nvPr/>
        </p:nvSpPr>
        <p:spPr bwMode="auto">
          <a:xfrm>
            <a:off x="80963" y="2651125"/>
            <a:ext cx="8982075" cy="24114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es-ES"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rPr lang="en-US"/>
              <a:t>Haga clic para modificar el estilo de título del patrón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" name="Google Shape;51;p11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542F4B7-6EC2-4C08-8A90-CFFFA23D5F59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037E1-2F0F-4816-85E9-DA7715D6717C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1150" y="444500"/>
            <a:ext cx="8521700" cy="623888"/>
          </a:xfrm>
        </p:spPr>
        <p:txBody>
          <a:bodyPr/>
          <a:lstStyle/>
          <a:p>
            <a:r>
              <a:rPr lang="en-U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614BA-E959-42A7-BA0B-13E57A3DD1C5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;p3"/>
          <p:cNvSpPr>
            <a:spLocks noChangeArrowheads="1"/>
          </p:cNvSpPr>
          <p:nvPr/>
        </p:nvSpPr>
        <p:spPr bwMode="auto">
          <a:xfrm>
            <a:off x="80963" y="2651125"/>
            <a:ext cx="8982075" cy="24114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es-ES"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" name="Google Shape;17;p3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5D99BD6-C3B6-443E-BD51-37ACE3D99D28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C29CD-17A4-44F3-8AB7-13399EBE0711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D4563-27A8-489F-BBA2-1289883FD490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950C7-2016-4E13-BDDC-8E9C21947791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505E6-97D9-4C43-AB2A-C0173BEDFE0F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anchor="ctr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" name="Google Shape;36;p8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EFADD24-AE77-4425-905D-95B3C8E4B937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8;p9"/>
          <p:cNvSpPr>
            <a:spLocks noChangeArrowheads="1"/>
          </p:cNvSpPr>
          <p:nvPr/>
        </p:nvSpPr>
        <p:spPr bwMode="auto">
          <a:xfrm>
            <a:off x="4637088" y="80963"/>
            <a:ext cx="4425950" cy="49815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  <a:defRPr/>
            </a:pPr>
            <a:endParaRPr lang="es-ES"/>
          </a:p>
        </p:txBody>
      </p:sp>
      <p:cxnSp>
        <p:nvCxnSpPr>
          <p:cNvPr id="6" name="Google Shape;39;p9"/>
          <p:cNvCxnSpPr>
            <a:cxnSpLocks noChangeShapeType="1"/>
          </p:cNvCxnSpPr>
          <p:nvPr/>
        </p:nvCxnSpPr>
        <p:spPr bwMode="auto">
          <a:xfrm>
            <a:off x="5029200" y="4495800"/>
            <a:ext cx="46831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43;p9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C7134EB-F74E-427A-B9ED-E92D301A6153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2182B-33B3-405D-87F0-1BEC7F27A6D5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311150" y="444500"/>
            <a:ext cx="852170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>
              <a:sym typeface="Arial" charset="0"/>
            </a:endParaRPr>
          </a:p>
        </p:txBody>
      </p:sp>
      <p:sp>
        <p:nvSpPr>
          <p:cNvPr id="102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>
              <a:sym typeface="Arial" charset="0"/>
            </a:endParaRPr>
          </a:p>
        </p:txBody>
      </p:sp>
      <p:sp>
        <p:nvSpPr>
          <p:cNvPr id="1028" name="Google Shape;8;p1"/>
          <p:cNvSpPr txBox="1">
            <a:spLocks noGrp="1"/>
          </p:cNvSpPr>
          <p:nvPr>
            <p:ph type="sldNum" idx="12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7F7F7F"/>
                </a:solidFill>
                <a:latin typeface="Source Sans Pro" pitchFamily="34" charset="0"/>
                <a:sym typeface="Source Sans Pro" pitchFamily="34" charset="0"/>
              </a:defRPr>
            </a:lvl1pPr>
          </a:lstStyle>
          <a:p>
            <a:pPr>
              <a:defRPr/>
            </a:pPr>
            <a:fld id="{30CA60D0-FC40-4579-98E0-2DC65594F0CA}" type="slidenum">
              <a:rPr lang="en-U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1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67" r:id="rId9"/>
    <p:sldLayoutId id="2147483676" r:id="rId10"/>
    <p:sldLayoutId id="2147483666" r:id="rId11"/>
    <p:sldLayoutId id="214748366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42950" lvl="1" indent="-28575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143000" lvl="2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600200" lvl="3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057400" lvl="4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»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uster.uab.cat/web_argumenta_proces/unit_23/activitats_03/activitats_13a.html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Google Shape;58;p13"/>
          <p:cNvSpPr txBox="1">
            <a:spLocks noGrp="1"/>
          </p:cNvSpPr>
          <p:nvPr>
            <p:ph type="ctrTitle"/>
          </p:nvPr>
        </p:nvSpPr>
        <p:spPr>
          <a:xfrm>
            <a:off x="485775" y="265113"/>
            <a:ext cx="8183563" cy="14732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Raleway"/>
              <a:buNone/>
            </a:pPr>
            <a:r>
              <a:rPr lang="en-US" b="1" smtClean="0">
                <a:latin typeface="Raleway"/>
                <a:cs typeface="Arial" charset="0"/>
                <a:sym typeface="Raleway"/>
              </a:rPr>
              <a:t>La coherència textual</a:t>
            </a:r>
            <a:endParaRPr lang="es-ES" b="1" smtClean="0">
              <a:latin typeface="Raleway"/>
              <a:cs typeface="Arial" charset="0"/>
              <a:sym typeface="Raleway"/>
            </a:endParaRPr>
          </a:p>
        </p:txBody>
      </p:sp>
      <p:sp>
        <p:nvSpPr>
          <p:cNvPr id="15362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775" y="1738313"/>
            <a:ext cx="8183563" cy="86042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7F7F7F"/>
              </a:buClr>
              <a:buFont typeface="Source Sans Pro" pitchFamily="34" charset="0"/>
              <a:buNone/>
            </a:pPr>
            <a:r>
              <a:rPr lang="es-ES_tradnl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Propietat textual – 2</a:t>
            </a:r>
          </a:p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7F7F7F"/>
              </a:buClr>
              <a:buFont typeface="Source Sans Pro" pitchFamily="34" charset="0"/>
              <a:buNone/>
            </a:pPr>
            <a:endParaRPr lang="es-ES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Progressió de tema derivat: </a:t>
            </a:r>
            <a:b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D’una frase inicial, n’extraiem diversos subtemes dels quals emetem informacions noves.</a:t>
            </a:r>
            <a:endParaRPr lang="es-E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  <p:sp>
        <p:nvSpPr>
          <p:cNvPr id="53251" name="Text Box 3"/>
          <p:cNvSpPr txBox="1">
            <a:spLocks noGrp="1"/>
          </p:cNvSpPr>
          <p:nvPr>
            <p:ph type="body" idx="1"/>
          </p:nvPr>
        </p:nvSpPr>
        <p:spPr>
          <a:xfrm>
            <a:off x="311150" y="1423988"/>
            <a:ext cx="8521700" cy="31448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s-ES" smtClean="0">
                <a:latin typeface="Arial" charset="0"/>
                <a:cs typeface="Arial" charset="0"/>
              </a:rPr>
              <a:t>El tema inicial (un hipertema explícit o implícit) es divideix en diversos subtemes o "parts". Relació d'inclusió referencial. Organitza jeràrquicament el text. Una descripció d'una casa (l'entrada.../la cuina.../el menjador...).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Hipertema → T1 / T2 / T3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1: T1→ R1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2: T2 → R2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3: T3 → R3</a:t>
            </a:r>
            <a:br>
              <a:rPr lang="es-ES" smtClean="0">
                <a:latin typeface="Arial" charset="0"/>
                <a:cs typeface="Arial" charset="0"/>
              </a:rPr>
            </a:br>
            <a:endParaRPr lang="es-ES" smtClean="0">
              <a:latin typeface="Arial" charset="0"/>
              <a:cs typeface="Arial" charset="0"/>
            </a:endParaRPr>
          </a:p>
        </p:txBody>
      </p:sp>
      <p:pic>
        <p:nvPicPr>
          <p:cNvPr id="532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33713" y="2325688"/>
            <a:ext cx="5819775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>
              <a:latin typeface="Arial" charset="0"/>
              <a:cs typeface="Arial" charset="0"/>
            </a:endParaRPr>
          </a:p>
        </p:txBody>
      </p:sp>
      <p:sp>
        <p:nvSpPr>
          <p:cNvPr id="51203" name="Rectangle 3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mtClean="0">
              <a:latin typeface="Arial" charset="0"/>
              <a:cs typeface="Arial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473075" y="2419350"/>
            <a:ext cx="90900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7F7F7F"/>
                </a:solidFill>
                <a:sym typeface="Source Sans Pro" pitchFamily="34" charset="0"/>
              </a:rPr>
              <a:t>Realitza les activitats 5 (p. 159), 7, 12</a:t>
            </a:r>
          </a:p>
          <a:p>
            <a:r>
              <a:rPr lang="en-US">
                <a:solidFill>
                  <a:srgbClr val="7F7F7F"/>
                </a:solidFill>
                <a:sym typeface="Source Sans Pro" pitchFamily="34" charset="0"/>
              </a:rPr>
              <a:t>	</a:t>
            </a:r>
          </a:p>
          <a:p>
            <a:r>
              <a:rPr lang="en-US">
                <a:solidFill>
                  <a:srgbClr val="7F7F7F"/>
                </a:solidFill>
                <a:sym typeface="Source Sans Pro" pitchFamily="34" charset="0"/>
              </a:rPr>
              <a:t>Aquest test també: fes impressió de pantalla i envia’m els resultats per correu </a:t>
            </a:r>
          </a:p>
          <a:p>
            <a:r>
              <a:rPr lang="en-US">
                <a:solidFill>
                  <a:srgbClr val="7F7F7F"/>
                </a:solidFill>
                <a:sym typeface="Source Sans Pro" pitchFamily="34" charset="0"/>
              </a:rPr>
              <a:t>(una altra opció és que imprimeixis la pantalla en pdf i m’enviïs l’arxiu)</a:t>
            </a:r>
          </a:p>
          <a:p>
            <a:r>
              <a:rPr lang="es-ES">
                <a:sym typeface="Source Sans Pro" pitchFamily="34" charset="0"/>
                <a:hlinkClick r:id="rId2"/>
              </a:rPr>
              <a:t>http://wuster.uab.cat/web_argumenta_proces/unit_23/activitats_03/activitats_13a.html</a:t>
            </a:r>
            <a:endParaRPr lang="es-ES">
              <a:sym typeface="Source Sans Pro" pitchFamily="34" charset="0"/>
            </a:endParaRPr>
          </a:p>
          <a:p>
            <a:endParaRPr lang="es-ES"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>
              <a:latin typeface="Arial" charset="0"/>
              <a:cs typeface="Arial" charset="0"/>
            </a:endParaRPr>
          </a:p>
        </p:txBody>
      </p:sp>
      <p:sp>
        <p:nvSpPr>
          <p:cNvPr id="49155" name="Text Box 3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SzPts val="1100"/>
              <a:buFontTx/>
              <a:buNone/>
            </a:pPr>
            <a:r>
              <a:rPr lang="en-US" sz="20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Superestructura</a:t>
            </a:r>
          </a:p>
          <a:p>
            <a:pPr eaLnBrk="1" hangingPunct="1">
              <a:lnSpc>
                <a:spcPct val="150000"/>
              </a:lnSpc>
              <a:buSzPts val="1100"/>
              <a:buFontTx/>
              <a:buNone/>
            </a:pPr>
            <a:r>
              <a:rPr lang="en-US" sz="20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Quina és la diferència entre format extern i estructura interna?</a:t>
            </a:r>
          </a:p>
          <a:p>
            <a:pPr eaLnBrk="1" hangingPunct="1">
              <a:lnSpc>
                <a:spcPct val="150000"/>
              </a:lnSpc>
              <a:buSzPts val="1100"/>
              <a:buFontTx/>
              <a:buNone/>
            </a:pPr>
            <a:r>
              <a:rPr lang="en-US" sz="20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Realitza les activitats 14, 15, 16, 17</a:t>
            </a:r>
            <a:endParaRPr lang="en-US" sz="2000" b="1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64;p14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6238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Raleway"/>
              <a:buNone/>
            </a:pPr>
            <a:r>
              <a:rPr lang="en-US" sz="3000" b="1" smtClean="0">
                <a:latin typeface="Raleway"/>
                <a:cs typeface="Arial" charset="0"/>
                <a:sym typeface="Raleway"/>
              </a:rPr>
              <a:t>1. Comunicació i coherència</a:t>
            </a:r>
            <a:endParaRPr lang="es-ES" sz="3000" b="1" smtClean="0">
              <a:latin typeface="Raleway"/>
              <a:cs typeface="Arial" charset="0"/>
              <a:sym typeface="Raleway"/>
            </a:endParaRPr>
          </a:p>
        </p:txBody>
      </p:sp>
      <p:sp>
        <p:nvSpPr>
          <p:cNvPr id="17410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Coherència: S’ocupa del significat global del text i del procés de selecció i organització de la informació.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AutoNum type="arabicParenR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Aspectes semàntics: contingut del text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AutoNum type="arabicParenR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Aspectes organitzatius: esquemes formals.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Coherència externa: </a:t>
            </a: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elements paratextuals (títols i subtítols) i disposició formal de la informació (paràgrafs)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Coherència interna: </a:t>
            </a: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elements semàntics i organitzatius de la informació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val 4"/>
          <p:cNvSpPr>
            <a:spLocks noChangeArrowheads="1"/>
          </p:cNvSpPr>
          <p:nvPr/>
        </p:nvSpPr>
        <p:spPr bwMode="auto">
          <a:xfrm>
            <a:off x="720725" y="390525"/>
            <a:ext cx="8220075" cy="1065213"/>
          </a:xfrm>
          <a:prstGeom prst="ellipse">
            <a:avLst/>
          </a:prstGeom>
          <a:solidFill>
            <a:srgbClr val="800080">
              <a:alpha val="3803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/>
              <a:t>Univers discursiu: </a:t>
            </a:r>
          </a:p>
          <a:p>
            <a:pPr algn="ctr">
              <a:buFontTx/>
              <a:buChar char="-"/>
            </a:pPr>
            <a:r>
              <a:rPr lang="es-ES_tradnl"/>
              <a:t>Selecció pertinent de la informació</a:t>
            </a:r>
          </a:p>
          <a:p>
            <a:pPr algn="ctr">
              <a:buFontTx/>
              <a:buChar char="-"/>
            </a:pPr>
            <a:r>
              <a:rPr lang="es-ES_tradnl"/>
              <a:t>Progrés adequat del tema (base temàtica, incorporació de la nova informació)</a:t>
            </a:r>
          </a:p>
          <a:p>
            <a:pPr algn="ctr">
              <a:buFontTx/>
              <a:buChar char="-"/>
            </a:pPr>
            <a:r>
              <a:rPr lang="es-ES_tradnl"/>
              <a:t> Organització de la informació (gènere textual, tipologia textual)</a:t>
            </a:r>
            <a:endParaRPr lang="es-ES"/>
          </a:p>
        </p:txBody>
      </p:sp>
      <p:sp>
        <p:nvSpPr>
          <p:cNvPr id="19458" name="Oval 5"/>
          <p:cNvSpPr>
            <a:spLocks noChangeArrowheads="1"/>
          </p:cNvSpPr>
          <p:nvPr/>
        </p:nvSpPr>
        <p:spPr bwMode="auto">
          <a:xfrm>
            <a:off x="679450" y="2106613"/>
            <a:ext cx="8220075" cy="1065212"/>
          </a:xfrm>
          <a:prstGeom prst="ellipse">
            <a:avLst/>
          </a:prstGeom>
          <a:solidFill>
            <a:srgbClr val="800080">
              <a:alpha val="3803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/>
              <a:t>Univers referencial: </a:t>
            </a:r>
          </a:p>
          <a:p>
            <a:pPr algn="ctr">
              <a:buFontTx/>
              <a:buChar char="-"/>
            </a:pPr>
            <a:r>
              <a:rPr lang="es-ES_tradnl"/>
              <a:t> Relació adequada amb el món. Principi de la no contradicció</a:t>
            </a:r>
            <a:endParaRPr lang="es-ES"/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1589088" y="3746500"/>
            <a:ext cx="7065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Confecciona els teus apunts a partir d’aquest esquema i els quadres de la pàgina 152</a:t>
            </a:r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val 4"/>
          <p:cNvSpPr>
            <a:spLocks noChangeArrowheads="1"/>
          </p:cNvSpPr>
          <p:nvPr/>
        </p:nvSpPr>
        <p:spPr bwMode="auto">
          <a:xfrm>
            <a:off x="720725" y="390525"/>
            <a:ext cx="7564438" cy="330200"/>
          </a:xfrm>
          <a:prstGeom prst="ellipse">
            <a:avLst/>
          </a:prstGeom>
          <a:solidFill>
            <a:srgbClr val="800080">
              <a:alpha val="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_tradnl" sz="1800" b="1"/>
              <a:t>Regles de la coherència</a:t>
            </a:r>
            <a:endParaRPr lang="es-ES" sz="1800" b="1"/>
          </a:p>
        </p:txBody>
      </p:sp>
      <p:sp>
        <p:nvSpPr>
          <p:cNvPr id="46083" name="Oval 5"/>
          <p:cNvSpPr>
            <a:spLocks noChangeArrowheads="1"/>
          </p:cNvSpPr>
          <p:nvPr/>
        </p:nvSpPr>
        <p:spPr bwMode="auto">
          <a:xfrm>
            <a:off x="679450" y="863600"/>
            <a:ext cx="8220075" cy="1873250"/>
          </a:xfrm>
          <a:prstGeom prst="ellipse">
            <a:avLst/>
          </a:prstGeom>
          <a:solidFill>
            <a:srgbClr val="800080">
              <a:alpha val="25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Tx/>
              <a:buChar char="-"/>
            </a:pPr>
            <a:r>
              <a:rPr lang="es-ES_tradnl" b="1"/>
              <a:t> Regla de progressió</a:t>
            </a:r>
            <a:r>
              <a:rPr lang="es-ES_tradnl"/>
              <a:t>:  El text ha d’avançar aportant nova informació</a:t>
            </a:r>
          </a:p>
          <a:p>
            <a:pPr>
              <a:buFontTx/>
              <a:buChar char="-"/>
            </a:pPr>
            <a:r>
              <a:rPr lang="es-ES_tradnl" b="1"/>
              <a:t> Regla de no-contradicció</a:t>
            </a:r>
            <a:r>
              <a:rPr lang="es-ES_tradnl"/>
              <a:t>: El text ha d’avançar amb lògica</a:t>
            </a:r>
          </a:p>
          <a:p>
            <a:pPr>
              <a:buFontTx/>
              <a:buChar char="-"/>
            </a:pPr>
            <a:r>
              <a:rPr lang="es-ES_tradnl"/>
              <a:t> </a:t>
            </a:r>
            <a:r>
              <a:rPr lang="es-ES_tradnl" b="1"/>
              <a:t>Regla de relació</a:t>
            </a:r>
            <a:r>
              <a:rPr lang="es-ES_tradnl"/>
              <a:t>: El que s’hi diu ha de tenir relació amb el tema central.</a:t>
            </a:r>
            <a:endParaRPr lang="es-ES"/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460375" y="3430588"/>
            <a:ext cx="8220075" cy="1314450"/>
          </a:xfrm>
          <a:prstGeom prst="ellipse">
            <a:avLst/>
          </a:prstGeom>
          <a:solidFill>
            <a:srgbClr val="800080">
              <a:alpha val="25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_tradnl"/>
              <a:t>Cal: </a:t>
            </a:r>
          </a:p>
          <a:p>
            <a:pPr>
              <a:buFontTx/>
              <a:buChar char="-"/>
            </a:pPr>
            <a:r>
              <a:rPr lang="es-ES_tradnl"/>
              <a:t>Unitat temàtica</a:t>
            </a:r>
          </a:p>
          <a:p>
            <a:pPr>
              <a:buFontTx/>
              <a:buChar char="-"/>
            </a:pPr>
            <a:r>
              <a:rPr lang="es-ES_tradnl"/>
              <a:t>Informació necessària i rellevant per al tema i la intenció que es pretén.</a:t>
            </a:r>
          </a:p>
          <a:p>
            <a:pPr>
              <a:buFontTx/>
              <a:buChar char="-"/>
            </a:pPr>
            <a:r>
              <a:rPr lang="es-ES_tradnl"/>
              <a:t>Successió lògica de les idees i no contradiccions.</a:t>
            </a:r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64;p14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buSzPts val="3000"/>
              <a:buFont typeface="Raleway"/>
              <a:buNone/>
            </a:pPr>
            <a:r>
              <a:rPr lang="en-US" sz="3000" b="1" smtClean="0">
                <a:latin typeface="Raleway"/>
                <a:cs typeface="Arial" charset="0"/>
                <a:sym typeface="Raleway"/>
              </a:rPr>
              <a:t>3. La coherència externa</a:t>
            </a:r>
            <a:endParaRPr lang="es-ES" sz="3000" b="1" smtClean="0">
              <a:latin typeface="Raleway"/>
              <a:cs typeface="Arial" charset="0"/>
              <a:sym typeface="Raleway"/>
            </a:endParaRPr>
          </a:p>
        </p:txBody>
      </p:sp>
      <p:sp>
        <p:nvSpPr>
          <p:cNvPr id="21506" name="Google Shape;65;p14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266700" indent="-266700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Títol temàtic i remàtic. Quina diferència hi ha?</a:t>
            </a:r>
          </a:p>
          <a:p>
            <a:pPr marL="266700" indent="-266700" eaLnBrk="1" hangingPunct="1">
              <a:lnSpc>
                <a:spcPct val="150000"/>
              </a:lnSpc>
              <a:buSzPts val="1100"/>
              <a:buFontTx/>
              <a:buChar char="-"/>
            </a:pPr>
            <a:endParaRPr lang="en-US" sz="16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lvl="1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Unitat visual i formal (marges, paràgrafs, títols, recursos tipogràfics)</a:t>
            </a:r>
          </a:p>
          <a:p>
            <a:pPr lvl="1" eaLnBrk="1" hangingPunct="1">
              <a:lnSpc>
                <a:spcPct val="150000"/>
              </a:lnSpc>
              <a:buSzPts val="1100"/>
              <a:buFontTx/>
              <a:buNone/>
            </a:pPr>
            <a:endParaRPr lang="en-US" sz="16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lvl="1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Unitat significativa</a:t>
            </a:r>
          </a:p>
          <a:p>
            <a:pPr lvl="1" eaLnBrk="1" hangingPunct="1">
              <a:lnSpc>
                <a:spcPct val="150000"/>
              </a:lnSpc>
              <a:buSzPts val="1100"/>
              <a:buFontTx/>
              <a:buNone/>
            </a:pPr>
            <a:endParaRPr lang="en-US" sz="16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lvl="1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Unitat funcional</a:t>
            </a:r>
          </a:p>
          <a:p>
            <a:pPr lvl="1" eaLnBrk="1" hangingPunct="1">
              <a:lnSpc>
                <a:spcPct val="150000"/>
              </a:lnSpc>
              <a:buSzPts val="1100"/>
              <a:buFontTx/>
              <a:buNone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						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Google Shape;65;p14"/>
          <p:cNvSpPr txBox="1">
            <a:spLocks noGrp="1"/>
          </p:cNvSpPr>
          <p:nvPr>
            <p:ph type="body" idx="4294967295"/>
          </p:nvPr>
        </p:nvSpPr>
        <p:spPr>
          <a:xfrm>
            <a:off x="311150" y="176213"/>
            <a:ext cx="8521700" cy="4392612"/>
          </a:xfrm>
          <a:ln/>
        </p:spPr>
        <p:txBody>
          <a:bodyPr/>
          <a:lstStyle/>
          <a:p>
            <a:pPr lvl="1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Unitat visual i formal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Funció visual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Punts i a part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Estructura organitzada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Extensió equilibrada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endParaRPr lang="en-US" sz="16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lvl="1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Unitat significativa 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Desenvolupa una idea del tema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Presenta relació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Oració temàtica 				(Pàgina 155:Exemples)</a:t>
            </a: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	</a:t>
            </a:r>
          </a:p>
          <a:p>
            <a:pPr lvl="1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Unitat funcional 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Paràgrafs introductoris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Paràgrafs de desenvolupament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Paràgrafs de tancament		</a:t>
            </a:r>
          </a:p>
          <a:p>
            <a:pPr lvl="2" eaLnBrk="1" hangingPunct="1">
              <a:lnSpc>
                <a:spcPct val="115000"/>
              </a:lnSpc>
              <a:buSzPts val="1100"/>
              <a:buFontTx/>
              <a:buNone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						Activitats: 1, 3 i 4 (pàgs. 157 i 158)				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Google Shape;64;p14"/>
          <p:cNvSpPr txBox="1">
            <a:spLocks noGrp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eaLnBrk="1" hangingPunct="1">
              <a:buSzPts val="3000"/>
              <a:buFont typeface="Raleway"/>
              <a:buNone/>
            </a:pPr>
            <a:r>
              <a:rPr lang="en-US" sz="3000" b="1" smtClean="0">
                <a:latin typeface="Raleway"/>
                <a:cs typeface="Arial" charset="0"/>
                <a:sym typeface="Raleway"/>
              </a:rPr>
              <a:t>4. La coherència interna</a:t>
            </a:r>
            <a:endParaRPr lang="es-ES" sz="3000" b="1" smtClean="0">
              <a:latin typeface="Raleway"/>
              <a:cs typeface="Arial" charset="0"/>
              <a:sym typeface="Raleway"/>
            </a:endParaRPr>
          </a:p>
        </p:txBody>
      </p:sp>
      <p:sp>
        <p:nvSpPr>
          <p:cNvPr id="44035" name="Google Shape;65;p14"/>
          <p:cNvSpPr txBox="1">
            <a:spLocks noGrp="1"/>
          </p:cNvSpPr>
          <p:nvPr>
            <p:ph type="body" idx="4294967295"/>
          </p:nvPr>
        </p:nvSpPr>
        <p:spPr>
          <a:ln/>
        </p:spPr>
        <p:txBody>
          <a:bodyPr/>
          <a:lstStyle/>
          <a:p>
            <a:pPr marL="266700" indent="-266700" eaLnBrk="1" hangingPunct="1">
              <a:lnSpc>
                <a:spcPct val="150000"/>
              </a:lnSpc>
              <a:buSzPts val="1100"/>
              <a:buFontTx/>
              <a:buNone/>
            </a:pPr>
            <a:r>
              <a:rPr lang="en-US" sz="16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Macroestructura</a:t>
            </a:r>
          </a:p>
          <a:p>
            <a:pPr marL="266700" indent="-266700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Quina diferència hi ha entre tema i rema?</a:t>
            </a:r>
          </a:p>
          <a:p>
            <a:pPr marL="266700" indent="-266700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Tipus de progressió temàtica:</a:t>
            </a:r>
          </a:p>
          <a:p>
            <a:pPr lvl="1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Progressió linial </a:t>
            </a:r>
          </a:p>
          <a:p>
            <a:pPr lvl="1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Progressió de tema constant</a:t>
            </a:r>
          </a:p>
          <a:p>
            <a:pPr lvl="1" eaLnBrk="1" hangingPunct="1">
              <a:lnSpc>
                <a:spcPct val="150000"/>
              </a:lnSpc>
              <a:buSzPts val="1100"/>
              <a:buFontTx/>
              <a:buChar char="-"/>
            </a:pP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Progressió de tema derivat				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Progressió linial: </a:t>
            </a:r>
            <a:b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Encadenem la informació </a:t>
            </a: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Wingdings" pitchFamily="2" charset="2"/>
              </a:rPr>
              <a:t>Un tema ens porta a una informació nova, la qual es converteix en el tema d’una segona informació nova, que immediatament es converteix en el tema d’una tercera informació nova</a:t>
            </a:r>
            <a:endParaRPr lang="es-ES" sz="1800" b="1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  <p:sp>
        <p:nvSpPr>
          <p:cNvPr id="50179" name="Text Box 3"/>
          <p:cNvSpPr txBox="1">
            <a:spLocks noGrp="1"/>
          </p:cNvSpPr>
          <p:nvPr>
            <p:ph type="body" idx="1"/>
          </p:nvPr>
        </p:nvSpPr>
        <p:spPr>
          <a:xfrm>
            <a:off x="311150" y="1751013"/>
            <a:ext cx="8521700" cy="2817812"/>
          </a:xfrm>
        </p:spPr>
        <p:txBody>
          <a:bodyPr/>
          <a:lstStyle/>
          <a:p>
            <a:r>
              <a:rPr lang="es-ES" smtClean="0">
                <a:latin typeface="Arial" charset="0"/>
                <a:cs typeface="Arial" charset="0"/>
              </a:rPr>
              <a:t>Cada rema es converteix en el nou tema. El centre d'interés va canviant.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1: T1→ R1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2: T2 (=R1) → R2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3: T3 (=R2) → R3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/>
            </a:r>
            <a:br>
              <a:rPr lang="es-ES" smtClean="0">
                <a:latin typeface="Arial" charset="0"/>
                <a:cs typeface="Arial" charset="0"/>
              </a:rPr>
            </a:br>
            <a:endParaRPr lang="es-ES" smtClean="0">
              <a:latin typeface="Arial" charset="0"/>
              <a:cs typeface="Arial" charset="0"/>
            </a:endParaRPr>
          </a:p>
        </p:txBody>
      </p:sp>
      <p:pic>
        <p:nvPicPr>
          <p:cNvPr id="5018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8113" y="2759075"/>
            <a:ext cx="6238875" cy="2238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Progressió de tema constant: </a:t>
            </a:r>
            <a:b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Emetem dues informacions noves d’un sol tema.</a:t>
            </a:r>
            <a:endParaRPr lang="es-ES" sz="1800" b="1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  <p:sp>
        <p:nvSpPr>
          <p:cNvPr id="52227" name="Text Box 3"/>
          <p:cNvSpPr txBox="1">
            <a:spLocks noGrp="1"/>
          </p:cNvSpPr>
          <p:nvPr>
            <p:ph type="body" idx="1"/>
          </p:nvPr>
        </p:nvSpPr>
        <p:spPr>
          <a:xfrm>
            <a:off x="311150" y="1184275"/>
            <a:ext cx="8521700" cy="3384550"/>
          </a:xfrm>
        </p:spPr>
        <p:txBody>
          <a:bodyPr/>
          <a:lstStyle/>
          <a:p>
            <a:r>
              <a:rPr lang="es-ES" smtClean="0">
                <a:latin typeface="Arial" charset="0"/>
                <a:cs typeface="Arial" charset="0"/>
              </a:rPr>
              <a:t>Reprèn un mateix element com a tema en frases successives</a:t>
            </a:r>
          </a:p>
          <a:p>
            <a:pPr>
              <a:buFont typeface="Arial" charset="0"/>
              <a:buNone/>
            </a:pPr>
            <a:r>
              <a:rPr lang="es-ES" smtClean="0">
                <a:latin typeface="Arial" charset="0"/>
                <a:cs typeface="Arial" charset="0"/>
              </a:rPr>
              <a:t>	Frase 1: T1→ R1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2: T1 → R2</a:t>
            </a:r>
            <a:br>
              <a:rPr lang="es-ES" smtClean="0">
                <a:latin typeface="Arial" charset="0"/>
                <a:cs typeface="Arial" charset="0"/>
              </a:rPr>
            </a:br>
            <a:r>
              <a:rPr lang="es-ES" smtClean="0">
                <a:latin typeface="Arial" charset="0"/>
                <a:cs typeface="Arial" charset="0"/>
              </a:rPr>
              <a:t>Frase 3: T1 → R3</a:t>
            </a:r>
            <a:br>
              <a:rPr lang="es-ES" smtClean="0">
                <a:latin typeface="Arial" charset="0"/>
                <a:cs typeface="Arial" charset="0"/>
              </a:rPr>
            </a:br>
            <a:endParaRPr lang="es-ES" smtClean="0">
              <a:latin typeface="Arial" charset="0"/>
              <a:cs typeface="Arial" charset="0"/>
            </a:endParaRPr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1775" y="2332038"/>
            <a:ext cx="5219700" cy="223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483</Words>
  <PresentationFormat>Presentación en pantalla (16:9)</PresentationFormat>
  <Paragraphs>72</Paragraphs>
  <Slides>12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12</vt:i4>
      </vt:variant>
    </vt:vector>
  </HeadingPairs>
  <TitlesOfParts>
    <vt:vector size="22" baseType="lpstr">
      <vt:lpstr>Arial</vt:lpstr>
      <vt:lpstr>Source Sans Pro</vt:lpstr>
      <vt:lpstr>Raleway</vt:lpstr>
      <vt:lpstr>Wingdings</vt:lpstr>
      <vt:lpstr>Plum</vt:lpstr>
      <vt:lpstr>Plum</vt:lpstr>
      <vt:lpstr>Plum</vt:lpstr>
      <vt:lpstr>Plum</vt:lpstr>
      <vt:lpstr>Plum</vt:lpstr>
      <vt:lpstr>Plum</vt:lpstr>
      <vt:lpstr>La coherència textual</vt:lpstr>
      <vt:lpstr>1. Comunicació i coherència</vt:lpstr>
      <vt:lpstr>Diapositiva 3</vt:lpstr>
      <vt:lpstr>Diapositiva 4</vt:lpstr>
      <vt:lpstr>3. La coherència externa</vt:lpstr>
      <vt:lpstr>Diapositiva 6</vt:lpstr>
      <vt:lpstr>4. La coherència interna</vt:lpstr>
      <vt:lpstr>Progressió linial:  Encadenem la informació Un tema ens porta a una informació nova, la qual es converteix en el tema d’una segona informació nova, que immediatament es converteix en el tema d’una tercera informació nova</vt:lpstr>
      <vt:lpstr>Progressió de tema constant:  Emetem dues informacions noves d’un sol tema.</vt:lpstr>
      <vt:lpstr>Progressió de tema derivat:  D’una frase inicial, n’extraiem diversos subtemes dels quals emetem informacions noves.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L’adequació textual</dc:title>
  <cp:lastModifiedBy>Usuario de Windows</cp:lastModifiedBy>
  <cp:revision>4</cp:revision>
  <dcterms:modified xsi:type="dcterms:W3CDTF">2018-11-14T18:37:41Z</dcterms:modified>
</cp:coreProperties>
</file>