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28"/>
  </p:normalViewPr>
  <p:slideViewPr>
    <p:cSldViewPr snapToGrid="0">
      <p:cViewPr varScale="1">
        <p:scale>
          <a:sx n="102" d="100"/>
          <a:sy n="102" d="100"/>
        </p:scale>
        <p:origin x="95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5B08F1-07E0-9FCB-CA5A-1B659A30A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AD1CFEC-8DB9-7A31-6750-1F26D5B021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E026FCF-AA3A-E712-FDA2-43456931B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8EB38-B2DC-0447-AB12-640B40A1A245}" type="datetimeFigureOut">
              <a:rPr lang="ca-ES" smtClean="0"/>
              <a:t>3/12/24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2E1F29-F8D8-3CFE-1447-5E7FBE9C6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9A716FE-388E-0B22-7D7F-898E1E241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5ED8-73ED-F04C-A563-CBBC92910644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403840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86DA34-1B8A-F1AC-BCA4-75D0404B5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EA5FD84-C8DA-1050-84A7-44BD3CB96F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79AA25-7801-C0A7-03E8-7F67CC19A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8EB38-B2DC-0447-AB12-640B40A1A245}" type="datetimeFigureOut">
              <a:rPr lang="ca-ES" smtClean="0"/>
              <a:t>3/12/24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2711562-C3AD-50A3-BD7D-43A0C991E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AC542B-CA3B-2550-1F1F-E4E586447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5ED8-73ED-F04C-A563-CBBC92910644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641106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4FFF044-6FED-976B-313D-813B41B082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860B92C-476E-81E3-8625-E338301A5C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5710160-1B7F-C6CD-B2E5-AC45D8339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8EB38-B2DC-0447-AB12-640B40A1A245}" type="datetimeFigureOut">
              <a:rPr lang="ca-ES" smtClean="0"/>
              <a:t>3/12/24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0D4035C-6B12-8B8F-1E31-30FC1642B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CD60E14-CBC1-CFEC-850A-2879E3CFC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5ED8-73ED-F04C-A563-CBBC92910644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083295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4985A7-00FA-C8AB-1654-46E5B05E0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CAF7FD9-2B4A-73A4-CE6B-81FB391A70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8A7DAE-4E84-3493-B9B9-9A6B49DDB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8EB38-B2DC-0447-AB12-640B40A1A245}" type="datetimeFigureOut">
              <a:rPr lang="ca-ES" smtClean="0"/>
              <a:t>3/12/24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24B75A7-BAE8-C4F1-0268-98C3CE797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B6CFCE3-0BCF-FE1E-55D6-2A101E43C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5ED8-73ED-F04C-A563-CBBC92910644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310020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B3FE4C-DCCF-394C-4400-604D49192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1D94577-FA99-4BC6-2CF6-E735D450F2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B7A13D2-A0AE-6C4F-4B78-11F489CAA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8EB38-B2DC-0447-AB12-640B40A1A245}" type="datetimeFigureOut">
              <a:rPr lang="ca-ES" smtClean="0"/>
              <a:t>3/12/24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61FD3F-B67B-A653-7E25-5DB2A77D3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949D94-AE5B-5DF1-BD15-346CEFAAB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5ED8-73ED-F04C-A563-CBBC92910644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800118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599A45-E3AE-5F55-7C3F-015EBC626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941FF2-A427-CAC8-ED2B-A83CA73EE4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5FBD677-02BB-F4D8-DB12-B58A9F263E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A2F76C-BA9E-C2DC-C99F-84D14AFC0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8EB38-B2DC-0447-AB12-640B40A1A245}" type="datetimeFigureOut">
              <a:rPr lang="ca-ES" smtClean="0"/>
              <a:t>3/12/24</a:t>
            </a:fld>
            <a:endParaRPr lang="ca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E5E7A71-1E45-18F5-105A-47309DD5A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29FB923-B059-83D3-DA66-D67C13763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5ED8-73ED-F04C-A563-CBBC92910644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0261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7C7356-1E3A-EBFB-4D23-4CDC1D460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71398ED-DDAF-934A-3990-EC20E557D4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7005A6E-2854-8150-F9E5-80C2222057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742F058-3C12-D734-D9A7-7F59818446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844955D-3DD5-779B-CBD7-8104040397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6E2C68A-1F1B-09E7-52CB-2C624EEAA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8EB38-B2DC-0447-AB12-640B40A1A245}" type="datetimeFigureOut">
              <a:rPr lang="ca-ES" smtClean="0"/>
              <a:t>3/12/24</a:t>
            </a:fld>
            <a:endParaRPr lang="ca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FE01933-62D3-F1A1-343B-DC94F0622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A7A9C82-9F67-DD02-D47A-0ED0892D4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5ED8-73ED-F04C-A563-CBBC92910644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668066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93EE3B-0B30-1A03-C39E-B54062F25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60638FF-684D-D985-E4B2-5498D4AF6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8EB38-B2DC-0447-AB12-640B40A1A245}" type="datetimeFigureOut">
              <a:rPr lang="ca-ES" smtClean="0"/>
              <a:t>3/12/24</a:t>
            </a:fld>
            <a:endParaRPr lang="ca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A4B7333-308A-3C89-A41A-42CB43363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FD3EE2A-EB4B-91D8-AA89-4490F7C52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5ED8-73ED-F04C-A563-CBBC92910644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274584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6641150-37EB-5F56-26DC-E4E83727F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8EB38-B2DC-0447-AB12-640B40A1A245}" type="datetimeFigureOut">
              <a:rPr lang="ca-ES" smtClean="0"/>
              <a:t>3/12/24</a:t>
            </a:fld>
            <a:endParaRPr lang="ca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CC6F5EE-578C-23BB-F4E5-FC85A2E60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3C408E1-E9B3-20C0-3783-46117F426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5ED8-73ED-F04C-A563-CBBC92910644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106720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60CE62-3F9F-283F-39C3-245637615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E85C91-2D8B-7AF7-5D36-582205A261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309EBD6-E6C7-E0AA-E2CC-86B364B17A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BACF7A5-77CF-E276-AF35-C9517FF81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8EB38-B2DC-0447-AB12-640B40A1A245}" type="datetimeFigureOut">
              <a:rPr lang="ca-ES" smtClean="0"/>
              <a:t>3/12/24</a:t>
            </a:fld>
            <a:endParaRPr lang="ca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854B0EC-6A13-EA22-989E-793A4B901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05AFFAA-88DD-D48A-4613-29026590C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5ED8-73ED-F04C-A563-CBBC92910644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507846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31E252-32F9-1BE6-3040-273E11494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9357317-1871-BE66-114D-CEB1568153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1E0BDD9-4EE2-2020-4FEB-0256C369E1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DBEA44C-325F-D3C0-D49C-904D51EDE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8EB38-B2DC-0447-AB12-640B40A1A245}" type="datetimeFigureOut">
              <a:rPr lang="ca-ES" smtClean="0"/>
              <a:t>3/12/24</a:t>
            </a:fld>
            <a:endParaRPr lang="ca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33956FD-B810-CD2E-2E0D-8A045ED56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26A1C27-4119-AD46-4238-92AFC33FB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D5ED8-73ED-F04C-A563-CBBC92910644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721991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BBDAB68-D5E6-F256-C8AB-702C62230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685CB17-045C-D416-E41D-7AC59BED30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839D88-AF12-3C5F-B8E5-D1545FEE3C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CB8EB38-B2DC-0447-AB12-640B40A1A245}" type="datetimeFigureOut">
              <a:rPr lang="ca-ES" smtClean="0"/>
              <a:t>3/12/24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D0FC533-536E-18DB-D431-CED00092C9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F780D7C-4C18-3BE1-3A6B-E747ABEFA8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56D5ED8-73ED-F04C-A563-CBBC92910644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395234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104750D-589F-D677-C3D5-C41A07EACA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338" y="640080"/>
            <a:ext cx="3734014" cy="356616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ca-ES" sz="5000"/>
              <a:t>TENSIÓ SUPERFICIAL</a:t>
            </a:r>
            <a:endParaRPr lang="en-US" sz="5000"/>
          </a:p>
        </p:txBody>
      </p:sp>
      <p:sp>
        <p:nvSpPr>
          <p:cNvPr id="2057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1F677315-8B5A-A4DB-F833-1DBDC42A96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195" r="-1" b="24724"/>
          <a:stretch/>
        </p:blipFill>
        <p:spPr bwMode="auto"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4564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9" name="Rectangle 3078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2D22A69-3846-D679-C278-7FD8E25C9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/>
          </a:bodyPr>
          <a:lstStyle/>
          <a:p>
            <a:r>
              <a:rPr lang="ca-ES" sz="5000"/>
              <a:t>Tensió superficial</a:t>
            </a:r>
          </a:p>
        </p:txBody>
      </p:sp>
      <p:sp>
        <p:nvSpPr>
          <p:cNvPr id="3081" name="sketch line">
            <a:extLst>
              <a:ext uri="{FF2B5EF4-FFF2-40B4-BE49-F238E27FC236}">
                <a16:creationId xmlns:a16="http://schemas.microsoft.com/office/drawing/2014/main" id="{71877DBC-BB60-40F0-AC93-2ACDBAAE6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486E78F-79B9-5EB9-8599-819ED972D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4818888" cy="3547872"/>
          </a:xfrm>
        </p:spPr>
        <p:txBody>
          <a:bodyPr anchor="t">
            <a:normAutofit/>
          </a:bodyPr>
          <a:lstStyle/>
          <a:p>
            <a:r>
              <a:rPr lang="ca-ES" sz="2200" dirty="0"/>
              <a:t>Es deu a l’existència de les </a:t>
            </a:r>
            <a:r>
              <a:rPr lang="ca-ES" sz="2200"/>
              <a:t>forces d’atracció o de cohesió</a:t>
            </a:r>
            <a:r>
              <a:rPr lang="ca-ES" sz="2200" dirty="0"/>
              <a:t>, que actuen sobre les molècules superficials d’un líquid.</a:t>
            </a:r>
          </a:p>
          <a:p>
            <a:pPr marL="0" indent="0">
              <a:buNone/>
            </a:pPr>
            <a:r>
              <a:rPr lang="ca-ES" sz="2200" b="1" dirty="0"/>
              <a:t>Què passa? </a:t>
            </a:r>
          </a:p>
          <a:p>
            <a:r>
              <a:rPr lang="ca-ES" sz="2200" dirty="0"/>
              <a:t>A la superfície del líquid es crea una força cap a l’interior que fa que aquesta superfície es comporti com una membrana tensa. </a:t>
            </a:r>
            <a:r>
              <a:rPr lang="ca-ES" sz="2200"/>
              <a:t>Força cap a l’interior = tensió superficial</a:t>
            </a:r>
          </a:p>
        </p:txBody>
      </p:sp>
      <p:pic>
        <p:nvPicPr>
          <p:cNvPr id="3074" name="Picture 2" descr="propiedades de los líquidos tensión superficial">
            <a:extLst>
              <a:ext uri="{FF2B5EF4-FFF2-40B4-BE49-F238E27FC236}">
                <a16:creationId xmlns:a16="http://schemas.microsoft.com/office/drawing/2014/main" id="{650B9CB6-8CE4-548F-093D-1AE69344E3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02096" y="2083689"/>
            <a:ext cx="5458968" cy="4107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9301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FB8F5C6-5467-85E1-EB5C-5CFC4E56B2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86" name="Rectangle 3085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9B4ECFB-AF82-0A98-E695-1FB081FD9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a-ES" sz="5400" dirty="0"/>
              <a:t>Angle de contacte</a:t>
            </a:r>
          </a:p>
        </p:txBody>
      </p:sp>
      <p:sp>
        <p:nvSpPr>
          <p:cNvPr id="3088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B836DE2-03CC-3521-ABC5-10A9F74DD8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41127"/>
            <a:ext cx="5775542" cy="4251960"/>
          </a:xfrm>
        </p:spPr>
        <p:txBody>
          <a:bodyPr>
            <a:normAutofit/>
          </a:bodyPr>
          <a:lstStyle/>
          <a:p>
            <a:r>
              <a:rPr lang="ca-ES" sz="2200" dirty="0"/>
              <a:t>Angle que forma la superfície d’un líquid al estar en contacte amb un sòlid.</a:t>
            </a:r>
          </a:p>
          <a:p>
            <a:r>
              <a:rPr lang="ca-ES" sz="2200" dirty="0"/>
              <a:t>Aquest valor depèn de la relació entre les </a:t>
            </a:r>
            <a:r>
              <a:rPr lang="ca-ES" sz="2200" dirty="0">
                <a:solidFill>
                  <a:schemeClr val="accent2"/>
                </a:solidFill>
              </a:rPr>
              <a:t>forces d’adhesió i cohesió </a:t>
            </a:r>
            <a:r>
              <a:rPr lang="ca-ES" sz="2200" dirty="0"/>
              <a:t>entre el </a:t>
            </a:r>
            <a:r>
              <a:rPr lang="ca-ES" sz="2200" dirty="0">
                <a:solidFill>
                  <a:schemeClr val="accent2"/>
                </a:solidFill>
              </a:rPr>
              <a:t>líquid i el sòlid.</a:t>
            </a:r>
          </a:p>
          <a:p>
            <a:r>
              <a:rPr lang="ca-ES" sz="2200" dirty="0"/>
              <a:t>Líquid s’adhereix fàcilment al sòlid -&gt; </a:t>
            </a:r>
          </a:p>
          <a:p>
            <a:pPr marL="0" indent="0">
              <a:buNone/>
            </a:pPr>
            <a:r>
              <a:rPr lang="ca-ES" sz="2200" dirty="0">
                <a:solidFill>
                  <a:schemeClr val="accent2"/>
                </a:solidFill>
              </a:rPr>
              <a:t>Líquid mulla </a:t>
            </a:r>
            <a:r>
              <a:rPr lang="ca-ES" sz="2200" dirty="0"/>
              <a:t>la superfície –&gt;</a:t>
            </a:r>
          </a:p>
          <a:p>
            <a:pPr marL="0" indent="0">
              <a:buNone/>
            </a:pPr>
            <a:r>
              <a:rPr lang="ca-ES" sz="2200" dirty="0"/>
              <a:t>L’angle és </a:t>
            </a:r>
            <a:r>
              <a:rPr lang="ca-ES" sz="2200" dirty="0">
                <a:solidFill>
                  <a:schemeClr val="accent2"/>
                </a:solidFill>
              </a:rPr>
              <a:t>menor</a:t>
            </a:r>
            <a:r>
              <a:rPr lang="ca-ES" sz="2200" dirty="0"/>
              <a:t> = tensió superficial </a:t>
            </a:r>
            <a:r>
              <a:rPr lang="ca-ES" sz="2200" dirty="0">
                <a:solidFill>
                  <a:schemeClr val="accent2"/>
                </a:solidFill>
              </a:rPr>
              <a:t>menor</a:t>
            </a:r>
          </a:p>
          <a:p>
            <a:endParaRPr lang="ca-ES" sz="2200" dirty="0"/>
          </a:p>
        </p:txBody>
      </p:sp>
      <p:pic>
        <p:nvPicPr>
          <p:cNvPr id="4098" name="Picture 2" descr="Tension Superficial">
            <a:extLst>
              <a:ext uri="{FF2B5EF4-FFF2-40B4-BE49-F238E27FC236}">
                <a16:creationId xmlns:a16="http://schemas.microsoft.com/office/drawing/2014/main" id="{EF10117D-B79C-CC6A-AB17-C53FF4D5C2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1687" y="2241127"/>
            <a:ext cx="4602113" cy="3451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6886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27" name="Rectangle 5126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0CF9722-9F1D-F5AA-4EE2-CF311AF9C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ca-ES" sz="4200"/>
              <a:t>Determinació TS amb estalagmòmetre</a:t>
            </a:r>
          </a:p>
        </p:txBody>
      </p:sp>
      <p:sp>
        <p:nvSpPr>
          <p:cNvPr id="5129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F73E034-0832-67B8-4E6D-4ACB7035B2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r>
              <a:rPr lang="ca-ES" sz="2200" dirty="0"/>
              <a:t>El líquid cau lentament des de l’interior d’un tub estret </a:t>
            </a:r>
          </a:p>
          <a:p>
            <a:r>
              <a:rPr lang="ca-ES" sz="2200" dirty="0"/>
              <a:t>Gota creix poc a poc </a:t>
            </a:r>
          </a:p>
          <a:p>
            <a:r>
              <a:rPr lang="ca-ES" sz="2200" dirty="0"/>
              <a:t>Més volum = més pes </a:t>
            </a:r>
          </a:p>
          <a:p>
            <a:r>
              <a:rPr lang="ca-ES" sz="2200" dirty="0"/>
              <a:t>Quan la gota cau -&gt; </a:t>
            </a:r>
          </a:p>
          <a:p>
            <a:pPr marL="0" indent="0">
              <a:buNone/>
            </a:pPr>
            <a:r>
              <a:rPr lang="ca-ES" sz="2200" dirty="0"/>
              <a:t>Tensió superficial = Pes de la gota</a:t>
            </a:r>
          </a:p>
          <a:p>
            <a:pPr marL="0" indent="0">
              <a:buNone/>
            </a:pPr>
            <a:endParaRPr lang="ca-ES" sz="2200" dirty="0"/>
          </a:p>
        </p:txBody>
      </p:sp>
      <p:pic>
        <p:nvPicPr>
          <p:cNvPr id="5122" name="Picture 2" descr="289.700+ Gotas De Agua Vídeos de stock y películas libres de derechos -  iStock | Salpicaduras de gotas de agua, Lluvia, Water">
            <a:extLst>
              <a:ext uri="{FF2B5EF4-FFF2-40B4-BE49-F238E27FC236}">
                <a16:creationId xmlns:a16="http://schemas.microsoft.com/office/drawing/2014/main" id="{FD3416FD-1DA9-C53A-844F-D8328FB2E1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87" r="28393"/>
          <a:stretch/>
        </p:blipFill>
        <p:spPr bwMode="auto"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0735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D4A52F0-1481-7CB5-6AC6-E02B8C691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a-ES" sz="5400" dirty="0"/>
              <a:t>Llei de </a:t>
            </a:r>
            <a:r>
              <a:rPr lang="ca-ES" sz="5400" dirty="0" err="1"/>
              <a:t>Tate</a:t>
            </a:r>
            <a:endParaRPr lang="ca-ES" sz="5400" dirty="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Marcador de contenido 4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E9560055-6709-4318-BDCA-15F323651E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06676" y="1847057"/>
            <a:ext cx="7975600" cy="1930400"/>
          </a:xfr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189C1399-7FC8-C946-1A42-F554EE3C453D}"/>
              </a:ext>
            </a:extLst>
          </p:cNvPr>
          <p:cNvSpPr txBox="1"/>
          <p:nvPr/>
        </p:nvSpPr>
        <p:spPr>
          <a:xfrm>
            <a:off x="1736788" y="4219902"/>
            <a:ext cx="8715375" cy="1059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a-ES" sz="2200" b="1" dirty="0"/>
              <a:t>UNITATS:</a:t>
            </a:r>
            <a:r>
              <a:rPr lang="ca-ES" sz="2200" dirty="0"/>
              <a:t> en </a:t>
            </a:r>
            <a:r>
              <a:rPr lang="ca-ES" sz="2200" dirty="0" err="1">
                <a:solidFill>
                  <a:schemeClr val="accent2"/>
                </a:solidFill>
              </a:rPr>
              <a:t>N</a:t>
            </a:r>
            <a:r>
              <a:rPr lang="ca-ES" sz="2200" dirty="0">
                <a:solidFill>
                  <a:schemeClr val="accent2"/>
                </a:solidFill>
              </a:rPr>
              <a:t>/m</a:t>
            </a:r>
            <a:r>
              <a:rPr lang="ca-ES" sz="2200" dirty="0"/>
              <a:t> si utilitzem el SI d’unitats i/o </a:t>
            </a:r>
            <a:r>
              <a:rPr lang="ca-ES" sz="2200" dirty="0">
                <a:solidFill>
                  <a:schemeClr val="accent2"/>
                </a:solidFill>
              </a:rPr>
              <a:t>dines/cm</a:t>
            </a:r>
            <a:r>
              <a:rPr lang="ca-ES" sz="2200" dirty="0"/>
              <a:t>.</a:t>
            </a:r>
          </a:p>
          <a:p>
            <a:pPr>
              <a:lnSpc>
                <a:spcPct val="150000"/>
              </a:lnSpc>
            </a:pPr>
            <a:r>
              <a:rPr lang="ca-ES" sz="2200" dirty="0"/>
              <a:t>Líquid de referència (aigua)</a:t>
            </a:r>
          </a:p>
        </p:txBody>
      </p:sp>
    </p:spTree>
    <p:extLst>
      <p:ext uri="{BB962C8B-B14F-4D97-AF65-F5344CB8AC3E}">
        <p14:creationId xmlns:p14="http://schemas.microsoft.com/office/powerpoint/2010/main" val="2978951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16CDC3A-FBF3-6998-E00C-B853B336F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a-ES" sz="5400"/>
              <a:t>Exercici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78BBCC0-1AAE-4651-DF7C-12D80550E1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ca-ES" sz="2200" dirty="0"/>
              <a:t>Es vol determinar la tensió superficial d’una mostra. Per fer-lo s’ha utilitzat l’aigua com a referència. L’assaig s’ha realitzat a 10ºC i s’ha fet en les mateixes condicions. El número de gotes de la mostra és de 67 i el de l’aigua és de 82. Per trobar la tensió superficial s’ha hagut de mesurar la densitat de la mostra que ha donat 1,158g/</a:t>
            </a:r>
            <a:r>
              <a:rPr lang="ca-ES" sz="2200" dirty="0" err="1"/>
              <a:t>mL</a:t>
            </a:r>
            <a:r>
              <a:rPr lang="ca-ES" sz="2200" dirty="0"/>
              <a:t>.</a:t>
            </a:r>
          </a:p>
          <a:p>
            <a:pPr marL="0" indent="0">
              <a:buNone/>
            </a:pPr>
            <a:r>
              <a:rPr lang="ca-ES" sz="2200" b="1" dirty="0"/>
              <a:t>Quina és la tensió superficial de la mostra?</a:t>
            </a:r>
          </a:p>
          <a:p>
            <a:pPr marL="0" indent="0">
              <a:buNone/>
            </a:pPr>
            <a:endParaRPr lang="ca-ES" sz="2200" b="1" dirty="0"/>
          </a:p>
          <a:p>
            <a:pPr marL="0" indent="0">
              <a:buNone/>
            </a:pPr>
            <a:r>
              <a:rPr lang="ca-ES" sz="2200" b="1" dirty="0"/>
              <a:t>Dades: </a:t>
            </a:r>
            <a:r>
              <a:rPr lang="es-ES" sz="1600" dirty="0"/>
              <a:t>La </a:t>
            </a:r>
            <a:r>
              <a:rPr lang="es-ES" sz="1600" dirty="0" err="1"/>
              <a:t>tensió</a:t>
            </a:r>
            <a:r>
              <a:rPr lang="es-ES" sz="1600" dirty="0"/>
              <a:t> superficial de </a:t>
            </a:r>
            <a:r>
              <a:rPr lang="es-ES" sz="1600" dirty="0" err="1"/>
              <a:t>l’aigua</a:t>
            </a:r>
            <a:r>
              <a:rPr lang="es-ES" sz="1600" dirty="0"/>
              <a:t> a 10 °C (</a:t>
            </a:r>
            <a:r>
              <a:rPr lang="el-GR" sz="1600" dirty="0"/>
              <a:t>γ2\</a:t>
            </a:r>
            <a:r>
              <a:rPr lang="es-ES" sz="1600" dirty="0"/>
              <a:t>gamma_2</a:t>
            </a:r>
            <a:r>
              <a:rPr lang="el-GR" sz="1600" dirty="0"/>
              <a:t>γ2​) </a:t>
            </a:r>
            <a:r>
              <a:rPr lang="es-ES" sz="1600" dirty="0" err="1"/>
              <a:t>és</a:t>
            </a:r>
            <a:r>
              <a:rPr lang="es-ES" sz="1600" dirty="0"/>
              <a:t> </a:t>
            </a:r>
            <a:r>
              <a:rPr lang="es-ES" sz="1600" dirty="0" err="1"/>
              <a:t>aproximadament</a:t>
            </a:r>
            <a:r>
              <a:rPr lang="es-ES" sz="1600" dirty="0"/>
              <a:t> </a:t>
            </a:r>
            <a:r>
              <a:rPr lang="es-ES" sz="1600" b="1" dirty="0"/>
              <a:t>73,2 dyn/cm</a:t>
            </a:r>
            <a:r>
              <a:rPr lang="es-ES" sz="1600" dirty="0"/>
              <a:t> (o 0,0732 N/m)</a:t>
            </a:r>
            <a:endParaRPr lang="ca-ES" sz="2200" b="1" dirty="0"/>
          </a:p>
        </p:txBody>
      </p:sp>
    </p:spTree>
    <p:extLst>
      <p:ext uri="{BB962C8B-B14F-4D97-AF65-F5344CB8AC3E}">
        <p14:creationId xmlns:p14="http://schemas.microsoft.com/office/powerpoint/2010/main" val="2085801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289</Words>
  <Application>Microsoft Macintosh PowerPoint</Application>
  <PresentationFormat>Panorámica</PresentationFormat>
  <Paragraphs>25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Tema de Office</vt:lpstr>
      <vt:lpstr>TENSIÓ SUPERFICIAL</vt:lpstr>
      <vt:lpstr>Tensió superficial</vt:lpstr>
      <vt:lpstr>Angle de contacte</vt:lpstr>
      <vt:lpstr>Determinació TS amb estalagmòmetre</vt:lpstr>
      <vt:lpstr>Llei de Tate</vt:lpstr>
      <vt:lpstr>Exercici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Cruz Sánchez, Jordi</dc:creator>
  <cp:lastModifiedBy>Cruz Sánchez, Jordi</cp:lastModifiedBy>
  <cp:revision>8</cp:revision>
  <dcterms:created xsi:type="dcterms:W3CDTF">2024-12-02T11:47:50Z</dcterms:created>
  <dcterms:modified xsi:type="dcterms:W3CDTF">2024-12-03T17:58:04Z</dcterms:modified>
</cp:coreProperties>
</file>