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Merriweather" charset="0"/>
      <p:regular r:id="rId11"/>
      <p:bold r:id="rId12"/>
      <p:italic r:id="rId13"/>
      <p:boldItalic r:id="rId14"/>
    </p:embeddedFont>
    <p:embeddedFont>
      <p:font typeface="Trebuchet MS" pitchFamily="34" charset="0"/>
      <p:regular r:id="rId15"/>
      <p:bold r:id="rId16"/>
      <p:italic r:id="rId17"/>
      <p:boldItalic r:id="rId18"/>
    </p:embeddedFont>
    <p:embeddedFont>
      <p:font typeface="Roboto"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Ivanov"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8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commentAuthors" Target="commentAuthor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font" Target="fonts/font12.fntdata"/><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11-03T14:32:15.866" idx="1">
    <p:pos x="191" y="186"/>
    <p:text>Estructura (partes justificadas)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9665751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70982bed6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70982bed6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70982bed62_0_1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70982bed62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0982bed62_0_1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0982bed62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70982bed62_0_1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70982bed62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70982bed62_0_1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70982bed62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70982bed62_0_1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70982bed62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70982bed62_0_1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70982bed62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5" name="Google Shape;2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1" name="Google Shape;3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Veles e vents han mos desig complir</a:t>
            </a:r>
            <a:endParaRPr/>
          </a:p>
        </p:txBody>
      </p:sp>
      <p:sp>
        <p:nvSpPr>
          <p:cNvPr id="65" name="Google Shape;65;p13"/>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De Ausias March  </a:t>
            </a:r>
            <a:endParaRPr/>
          </a:p>
          <a:p>
            <a:pPr marL="0" lvl="0" indent="0" algn="l" rtl="0">
              <a:spcBef>
                <a:spcPts val="0"/>
              </a:spcBef>
              <a:spcAft>
                <a:spcPts val="0"/>
              </a:spcAft>
              <a:buNone/>
            </a:pPr>
            <a:r>
              <a:rPr lang="es"/>
              <a:t> </a:t>
            </a:r>
            <a:endParaRPr/>
          </a:p>
          <a:p>
            <a:pPr marL="0" lvl="0" indent="0" algn="l" rtl="0">
              <a:spcBef>
                <a:spcPts val="0"/>
              </a:spcBef>
              <a:spcAft>
                <a:spcPts val="0"/>
              </a:spcAft>
              <a:buNone/>
            </a:pPr>
            <a:r>
              <a:rPr lang="es"/>
              <a:t>Michael y Alejandro Soriano 1Bach A</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Contexto biográfico</a:t>
            </a:r>
            <a:endParaRPr/>
          </a:p>
        </p:txBody>
      </p:sp>
      <p:pic>
        <p:nvPicPr>
          <p:cNvPr id="71" name="Google Shape;71;p14" descr="ausias march bilaketarekin bat datozen irudiak"/>
          <p:cNvPicPr preferRelativeResize="0"/>
          <p:nvPr/>
        </p:nvPicPr>
        <p:blipFill>
          <a:blip r:embed="rId3">
            <a:alphaModFix/>
          </a:blip>
          <a:stretch>
            <a:fillRect/>
          </a:stretch>
        </p:blipFill>
        <p:spPr>
          <a:xfrm>
            <a:off x="1047100" y="1338263"/>
            <a:ext cx="1857375" cy="2466975"/>
          </a:xfrm>
          <a:prstGeom prst="rect">
            <a:avLst/>
          </a:prstGeom>
          <a:noFill/>
          <a:ln>
            <a:noFill/>
          </a:ln>
        </p:spPr>
      </p:pic>
      <p:sp>
        <p:nvSpPr>
          <p:cNvPr id="72" name="Google Shape;72;p1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s" sz="1100">
                <a:solidFill>
                  <a:srgbClr val="000000"/>
                </a:solidFill>
                <a:highlight>
                  <a:srgbClr val="FFFFFF"/>
                </a:highlight>
                <a:latin typeface="Arial"/>
                <a:ea typeface="Arial"/>
                <a:cs typeface="Arial"/>
                <a:sym typeface="Arial"/>
              </a:rPr>
              <a:t>Ausiàs March  nacido en Gandía en 1397, y fallecido en Valencia en 1459. March nació en el seno de una familia de la pequeña nobleza, descendiente de poetas. Pasó su juventud formándose en el uso de las armas, y obtuvo el título de caballero en 1419. Se casó en dos ocasiones, la primera con Isabel Martorell y la segunda con Joana Escorna, quedando viudo de ambas. No tuvo hijos de éstas, aunque parece ser que tuvo varios hijos naturales de diversas amantes. </a:t>
            </a:r>
            <a:endParaRPr sz="12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5"/>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Métrica y Rima </a:t>
            </a:r>
            <a:endParaRPr/>
          </a:p>
        </p:txBody>
      </p:sp>
      <p:sp>
        <p:nvSpPr>
          <p:cNvPr id="78" name="Google Shape;78;p15"/>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1600"/>
              </a:spcBef>
              <a:spcAft>
                <a:spcPts val="0"/>
              </a:spcAft>
              <a:buNone/>
            </a:pPr>
            <a:r>
              <a:rPr lang="es"/>
              <a:t>Versos decasílabos con la forma 4+2 </a:t>
            </a:r>
            <a:endParaRPr/>
          </a:p>
          <a:p>
            <a:pPr marL="0" lvl="0" indent="0" algn="l" rtl="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Tema </a:t>
            </a:r>
            <a:endParaRPr/>
          </a:p>
        </p:txBody>
      </p:sp>
      <p:sp>
        <p:nvSpPr>
          <p:cNvPr id="84" name="Google Shape;84;p16"/>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s" sz="1200">
                <a:solidFill>
                  <a:srgbClr val="000000"/>
                </a:solidFill>
                <a:highlight>
                  <a:srgbClr val="FFFFFF"/>
                </a:highlight>
                <a:latin typeface="Trebuchet MS"/>
                <a:ea typeface="Trebuchet MS"/>
                <a:cs typeface="Trebuchet MS"/>
                <a:sym typeface="Trebuchet MS"/>
              </a:rPr>
              <a:t>El tema general es el miedo a la muerte porque anula el amor y hace que el amor de la dama no perdure, al igual que se convierte en la mayor prueba para el amor que siente el poeta hacia  ella.  La idea principal nace de la angustia que siente el autor, que duda de la calidad del amor de la dama, mientras se proclama como el mejor amante  de todos los tiempos, capaz de probar con "hechos" sus palabras.</a:t>
            </a:r>
            <a:endParaRPr sz="12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s" sz="1200">
                <a:solidFill>
                  <a:srgbClr val="000000"/>
                </a:solidFill>
              </a:rPr>
              <a:t>El poema se estructura en dos partes  diferenciadas: del verso 1 al 20, March utiliza una imagen metafórica de la angustia que siente  del peligro en el que se ve inmerso: una gran tormenta en el mar. Del verso 21 al 60  nos explica los motivos del peligro y angustia: la duda amoroso.</a:t>
            </a:r>
            <a:endParaRPr sz="1200">
              <a:solidFill>
                <a:srgbClr val="000000"/>
              </a:solidFill>
            </a:endParaRPr>
          </a:p>
        </p:txBody>
      </p:sp>
      <p:sp>
        <p:nvSpPr>
          <p:cNvPr id="90" name="Google Shape;90;p17"/>
          <p:cNvSpPr txBox="1">
            <a:spLocks noGrp="1"/>
          </p:cNvSpPr>
          <p:nvPr>
            <p:ph type="title"/>
          </p:nvPr>
        </p:nvSpPr>
        <p:spPr>
          <a:xfrm>
            <a:off x="303787" y="296750"/>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Estructura (partes justificadas </a:t>
            </a:r>
            <a:endParaRPr/>
          </a:p>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8"/>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Figuras literarias y retóricas </a:t>
            </a:r>
            <a:endParaRPr/>
          </a:p>
        </p:txBody>
      </p:sp>
      <p:sp>
        <p:nvSpPr>
          <p:cNvPr id="96" name="Google Shape;96;p18"/>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Encontramos en el texto algunos recursos morfosintácticos: los versos 2, 3, 7, 13, 20, 33 hay hipérbaton.  También cabe destacar la paráfrasis del verso 42 "a quien Dios la vida tulo" y el paralelismo entre los versos 3-4 y 41-49.</a:t>
            </a:r>
            <a:endParaRPr/>
          </a:p>
          <a:p>
            <a:pPr marL="0" lvl="0" indent="0" algn="l" rtl="0">
              <a:spcBef>
                <a:spcPts val="1600"/>
              </a:spcBef>
              <a:spcAft>
                <a:spcPts val="0"/>
              </a:spcAft>
              <a:buNone/>
            </a:pPr>
            <a:endParaRPr/>
          </a:p>
          <a:p>
            <a:pPr marL="0" lvl="0" indent="0" algn="l" rtl="0">
              <a:spcBef>
                <a:spcPts val="1600"/>
              </a:spcBef>
              <a:spcAft>
                <a:spcPts val="1600"/>
              </a:spcAft>
              <a:buNone/>
            </a:pPr>
            <a:r>
              <a:rPr lang="es"/>
              <a:t> En cuanto a los recursos semánticos, encontramos personificaciones en versos 1,2, 3, 4, 5, 7, 11, 43, los vocativos "Oh, Dios!" Y "Amor", una interrogación retórica al verso 38, algunas hipérboles en  los  versos 16, 27, 31 y 41,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Conclusión (tema vigente, inteligible/ ininteligible,tópicos,originalidad del poema , intextualidad </a:t>
            </a:r>
            <a:endParaRPr/>
          </a:p>
        </p:txBody>
      </p:sp>
      <p:sp>
        <p:nvSpPr>
          <p:cNvPr id="102" name="Google Shape;102;p19"/>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Ausiàs March está considerado uno de los poetas más importantes de todos los tiempos y su obra está considerada la más grande e influyente de la literatura catalana antigua.</a:t>
            </a:r>
            <a:endParaRPr/>
          </a:p>
          <a:p>
            <a:pPr marL="0" lvl="0" indent="0" algn="l" rtl="0">
              <a:spcBef>
                <a:spcPts val="1600"/>
              </a:spcBef>
              <a:spcAft>
                <a:spcPts val="0"/>
              </a:spcAft>
              <a:buNone/>
            </a:pPr>
            <a:r>
              <a:rPr lang="es"/>
              <a:t> March es el primer poeta culto que, en el ámbito de la literatura catalana, rompe con la tradición de la literatura provenzal: la lengua, las referencias culturales y el preciosismo de los trovadores.</a:t>
            </a:r>
            <a:endParaRPr/>
          </a:p>
          <a:p>
            <a:pPr marL="0" lvl="0" indent="0" algn="l" rtl="0">
              <a:spcBef>
                <a:spcPts val="1600"/>
              </a:spcBef>
              <a:spcAft>
                <a:spcPts val="0"/>
              </a:spcAft>
              <a:buNone/>
            </a:pPr>
            <a:r>
              <a:rPr lang="es"/>
              <a:t>Como ya hemos dicho, se separa de la poética trovadoresca más con respecto a la temática que no a la forma.</a:t>
            </a:r>
            <a:endParaRPr/>
          </a:p>
          <a:p>
            <a:pPr marL="0" lvl="0" indent="0" algn="l" rtl="0">
              <a:spcBef>
                <a:spcPts val="1600"/>
              </a:spcBef>
              <a:spcAft>
                <a:spcPts val="0"/>
              </a:spcAft>
              <a:buNone/>
            </a:pPr>
            <a:r>
              <a:rPr lang="es"/>
              <a:t>El poema es una reflexión introspectiva sobre su amor por una dama.  Los tópicos de la muerte por amor y por la amada y el del amor más allá de la muerte están muy presentes en toda la composición.</a:t>
            </a:r>
            <a:endParaRPr/>
          </a:p>
          <a:p>
            <a:pPr marL="0" lvl="0" indent="0" algn="l" rtl="0">
              <a:spcBef>
                <a:spcPts val="1600"/>
              </a:spcBef>
              <a:spcAft>
                <a:spcPts val="0"/>
              </a:spcAft>
              <a:buNone/>
            </a:pPr>
            <a:endParaRPr/>
          </a:p>
          <a:p>
            <a:pPr marL="0" lvl="0" indent="0" algn="l" rtl="0">
              <a:spcBef>
                <a:spcPts val="1600"/>
              </a:spcBef>
              <a:spcAft>
                <a:spcPts val="1600"/>
              </a:spcAft>
              <a:buNone/>
            </a:pPr>
            <a:r>
              <a:rPr lang="es"/>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body" idx="1"/>
          </p:nvPr>
        </p:nvSpPr>
        <p:spPr>
          <a:xfrm flipH="1">
            <a:off x="-1202350" y="2815500"/>
            <a:ext cx="968700" cy="4140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
        <p:nvSpPr>
          <p:cNvPr id="108" name="Google Shape;108;p20"/>
          <p:cNvSpPr txBox="1">
            <a:spLocks noGrp="1"/>
          </p:cNvSpPr>
          <p:nvPr>
            <p:ph type="title"/>
          </p:nvPr>
        </p:nvSpPr>
        <p:spPr>
          <a:xfrm>
            <a:off x="842800" y="2121425"/>
            <a:ext cx="7077000" cy="1244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a:t>MUCHAS </a:t>
            </a:r>
            <a:endParaRPr/>
          </a:p>
          <a:p>
            <a:pPr marL="0" lvl="0" indent="0" algn="ctr" rtl="0">
              <a:spcBef>
                <a:spcPts val="0"/>
              </a:spcBef>
              <a:spcAft>
                <a:spcPts val="0"/>
              </a:spcAft>
              <a:buNone/>
            </a:pPr>
            <a:r>
              <a:rPr lang="es"/>
              <a:t>GRACIAS</a:t>
            </a:r>
            <a:endParaRPr/>
          </a:p>
        </p:txBody>
      </p:sp>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532</Words>
  <Application>Microsoft Office PowerPoint</Application>
  <PresentationFormat>Presentació en pantalla (16:9)</PresentationFormat>
  <Paragraphs>29</Paragraphs>
  <Slides>8</Slides>
  <Notes>8</Notes>
  <HiddenSlides>0</HiddenSlides>
  <MMClips>0</MMClips>
  <ScaleCrop>false</ScaleCrop>
  <HeadingPairs>
    <vt:vector size="6" baseType="variant">
      <vt:variant>
        <vt:lpstr>Tipus de lletra utilitzats</vt:lpstr>
      </vt:variant>
      <vt:variant>
        <vt:i4>4</vt:i4>
      </vt:variant>
      <vt:variant>
        <vt:lpstr>Tema</vt:lpstr>
      </vt:variant>
      <vt:variant>
        <vt:i4>1</vt:i4>
      </vt:variant>
      <vt:variant>
        <vt:lpstr>Títols de les diapositives</vt:lpstr>
      </vt:variant>
      <vt:variant>
        <vt:i4>8</vt:i4>
      </vt:variant>
    </vt:vector>
  </HeadingPairs>
  <TitlesOfParts>
    <vt:vector size="13" baseType="lpstr">
      <vt:lpstr>Arial</vt:lpstr>
      <vt:lpstr>Merriweather</vt:lpstr>
      <vt:lpstr>Trebuchet MS</vt:lpstr>
      <vt:lpstr>Roboto</vt:lpstr>
      <vt:lpstr>Paradigm</vt:lpstr>
      <vt:lpstr>Veles e vents han mos desig complir</vt:lpstr>
      <vt:lpstr>Contexto biográfico</vt:lpstr>
      <vt:lpstr>Métrica y Rima </vt:lpstr>
      <vt:lpstr>Tema </vt:lpstr>
      <vt:lpstr>Estructura (partes justificadas  </vt:lpstr>
      <vt:lpstr>Figuras literarias y retóricas </vt:lpstr>
      <vt:lpstr>Conclusión (tema vigente, inteligible/ ininteligible,tópicos,originalidad del poema , intextualidad </vt:lpstr>
      <vt:lpstr>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Veles e vents han mos desig complir</dc:title>
  <dc:creator>Alumnes</dc:creator>
  <cp:lastModifiedBy>Alumnes</cp:lastModifiedBy>
  <cp:revision>1</cp:revision>
  <dcterms:modified xsi:type="dcterms:W3CDTF">2019-11-06T11:21:10Z</dcterms:modified>
</cp:coreProperties>
</file>