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veat" charset="0"/>
      <p:regular r:id="rId19"/>
      <p:bold r:id="rId20"/>
    </p:embeddedFont>
    <p:embeddedFont>
      <p:font typeface="Trebuchet MS" pitchFamily="34" charset="0"/>
      <p:regular r:id="rId21"/>
      <p:bold r:id="rId22"/>
      <p:italic r:id="rId23"/>
      <p:boldItalic r:id="rId24"/>
    </p:embeddedFont>
    <p:embeddedFont>
      <p:font typeface="Impact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745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9c0430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9c0430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93d52a6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93d52a6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9c04300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9c04300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93d52a6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93d52a6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93d52a6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93d52a69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93d52a69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93d52a69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93d52a69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93d52a69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157a8c8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157a8c83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57a8c8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57a8c8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157a8c8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157a8c8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157a8c8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157a8c83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157a8c83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157a8c83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57a8c83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57a8c83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93d52a69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93d52a69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d3d712a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9d3d712a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56225"/>
            <a:ext cx="8520600" cy="11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latin typeface="Caveat"/>
                <a:ea typeface="Caveat"/>
                <a:cs typeface="Caveat"/>
                <a:sym typeface="Caveat"/>
              </a:rPr>
              <a:t>O FORTUNA, EMPERATRIZ DEL MUNDO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 i="1" u="sng">
                <a:latin typeface="Caveat"/>
                <a:ea typeface="Caveat"/>
                <a:cs typeface="Caveat"/>
                <a:sym typeface="Caveat"/>
              </a:rPr>
              <a:t>CARMINA BURANA</a:t>
            </a:r>
            <a:endParaRPr sz="2400" b="1" i="1" u="sng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384075" y="3126850"/>
            <a:ext cx="25179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Cristina Calvo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Laura Muñoz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1º bach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26" y="2045275"/>
            <a:ext cx="4494925" cy="252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11700" y="547475"/>
            <a:ext cx="8520600" cy="6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COMPARACIÓN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311700" y="1457850"/>
            <a:ext cx="8520600" cy="27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600" b="1" i="1">
                <a:solidFill>
                  <a:srgbClr val="FFFFFF"/>
                </a:solidFill>
              </a:rPr>
              <a:t>“Oh Fortuna, como la luna”.</a:t>
            </a:r>
            <a:endParaRPr sz="2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ctrTitle"/>
          </p:nvPr>
        </p:nvSpPr>
        <p:spPr>
          <a:xfrm>
            <a:off x="231175" y="253150"/>
            <a:ext cx="85206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METÁFORA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311700" y="1104650"/>
            <a:ext cx="85206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600" b="1" i="1">
                <a:solidFill>
                  <a:schemeClr val="lt1"/>
                </a:solidFill>
              </a:rPr>
              <a:t>“Llevo mi espalda desnuda”</a:t>
            </a:r>
            <a:r>
              <a:rPr lang="fr-CA" sz="1200" i="1">
                <a:solidFill>
                  <a:schemeClr val="dk1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231175" y="253150"/>
            <a:ext cx="85206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PERSONIFICACIÓN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311700" y="1104650"/>
            <a:ext cx="85206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600" b="1" i="1">
                <a:solidFill>
                  <a:schemeClr val="lt1"/>
                </a:solidFill>
              </a:rPr>
              <a:t>“Suerte monstruosa y vacía”.</a:t>
            </a:r>
            <a:endParaRPr sz="2600" b="1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231175" y="253150"/>
            <a:ext cx="85206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EPÍTETO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311700" y="1104650"/>
            <a:ext cx="85206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600" b="1" i="1">
                <a:solidFill>
                  <a:schemeClr val="lt1"/>
                </a:solidFill>
              </a:rPr>
              <a:t>“La salud es vana”</a:t>
            </a:r>
            <a:endParaRPr sz="2600" b="1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231175" y="253150"/>
            <a:ext cx="85206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HIPÉRBATON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311700" y="1318402"/>
            <a:ext cx="85206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600" b="1" i="1">
                <a:solidFill>
                  <a:schemeClr val="lt1"/>
                </a:solidFill>
              </a:rPr>
              <a:t>“También a mi me mortificas”.</a:t>
            </a:r>
            <a:endParaRPr sz="2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ctrTitle"/>
          </p:nvPr>
        </p:nvSpPr>
        <p:spPr>
          <a:xfrm>
            <a:off x="231175" y="253150"/>
            <a:ext cx="85206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ONOMATOPEYA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1"/>
          </p:nvPr>
        </p:nvSpPr>
        <p:spPr>
          <a:xfrm>
            <a:off x="311700" y="1104650"/>
            <a:ext cx="8520600" cy="30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600" b="1" i="1">
                <a:solidFill>
                  <a:schemeClr val="lt1"/>
                </a:solidFill>
              </a:rPr>
              <a:t>“Oh Fortuna”.</a:t>
            </a:r>
            <a:endParaRPr sz="2600" b="1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ctrTitle"/>
          </p:nvPr>
        </p:nvSpPr>
        <p:spPr>
          <a:xfrm>
            <a:off x="231175" y="253150"/>
            <a:ext cx="85206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FINAL DE LA EXPOSICIÓN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311700" y="1244925"/>
            <a:ext cx="8520600" cy="28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 Gracias por vuestra atención.</a:t>
            </a:r>
            <a:endParaRPr sz="6000" b="1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¿Alguna pregunta?</a:t>
            </a:r>
            <a:endParaRPr sz="6000" b="1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82700" y="306150"/>
            <a:ext cx="8111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ÍNDICE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45550" y="1242725"/>
            <a:ext cx="8586600" cy="3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Argumento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Contexto Histórico 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Carmina Burana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Tema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Estructura Interna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Estructura Externa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Figuras Retóricas 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Conclusión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7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ARGUMENTO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825" y="1152475"/>
            <a:ext cx="8520600" cy="3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fr-CA" sz="2400">
                <a:solidFill>
                  <a:schemeClr val="lt1"/>
                </a:solidFill>
              </a:rPr>
              <a:t>Himno del latín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fr-CA" sz="2400">
                <a:solidFill>
                  <a:schemeClr val="lt1"/>
                </a:solidFill>
              </a:rPr>
              <a:t>Escritos en latín medieval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fr-CA" sz="2400">
                <a:solidFill>
                  <a:schemeClr val="lt1"/>
                </a:solidFill>
              </a:rPr>
              <a:t>Autor desconocido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fr-CA" sz="2400">
                <a:solidFill>
                  <a:schemeClr val="lt1"/>
                </a:solidFill>
              </a:rPr>
              <a:t>Pertenece a Carmina Burana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fr-CA" sz="2400">
                <a:solidFill>
                  <a:schemeClr val="lt1"/>
                </a:solidFill>
              </a:rPr>
              <a:t>Suerte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18175" y="4273400"/>
            <a:ext cx="3187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319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CONTEXTO HISTÓRICO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263700" y="1185200"/>
            <a:ext cx="4568400" cy="3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FFFFFF"/>
                </a:solidFill>
              </a:rPr>
              <a:t>Siglo de los Castillos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 sz="2400">
                <a:solidFill>
                  <a:srgbClr val="FFFFFF"/>
                </a:solidFill>
              </a:rPr>
              <a:t>Karl Orff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69075" y="4761275"/>
            <a:ext cx="2383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520775" y="4329150"/>
            <a:ext cx="2678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8" name="Google Shape;78;p16" descr="Resultado de imagen de carl or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75" y="13980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0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CARMINA BURANA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47000" y="1152475"/>
            <a:ext cx="5685300" cy="3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Colección de cantos (s. XIX)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fr-CA" sz="2400">
                <a:solidFill>
                  <a:srgbClr val="FFFFFF"/>
                </a:solidFill>
              </a:rPr>
              <a:t>Goliardos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529675" y="4357025"/>
            <a:ext cx="27042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50" y="975775"/>
            <a:ext cx="2446125" cy="3558000"/>
          </a:xfrm>
          <a:prstGeom prst="rect">
            <a:avLst/>
          </a:prstGeom>
          <a:noFill/>
          <a:ln w="9525" cap="flat" cmpd="sng">
            <a:solidFill>
              <a:srgbClr val="C8CCD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1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TEMA 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993000" y="1481800"/>
            <a:ext cx="4839300" cy="25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u="sng">
                <a:solidFill>
                  <a:srgbClr val="FFFFFF"/>
                </a:solidFill>
              </a:rPr>
              <a:t>Diosa de la fortuna</a:t>
            </a:r>
            <a:endParaRPr sz="1050" b="1" u="sng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 sz="2400" b="1">
                <a:solidFill>
                  <a:srgbClr val="FFFFFF"/>
                </a:solidFill>
              </a:rPr>
              <a:t>Suerte y el azar.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89650" y="4310575"/>
            <a:ext cx="26763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4" name="Google Shape;94;p18" descr="Ver las imágenes de orige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648" y="1152463"/>
            <a:ext cx="2981275" cy="37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263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ESTRUCTURA INTERNA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25" y="1152475"/>
            <a:ext cx="8520600" cy="3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FFFFFF"/>
                </a:solidFill>
              </a:rPr>
              <a:t>Dividida en tres estrofas.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</a:rPr>
              <a:t>Primera:</a:t>
            </a:r>
            <a:r>
              <a:rPr lang="fr-CA" sz="2400">
                <a:solidFill>
                  <a:srgbClr val="FFFFFF"/>
                </a:solidFill>
              </a:rPr>
              <a:t> Nombra a la diosa de la fortuna.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</a:rPr>
              <a:t>Segunda:</a:t>
            </a:r>
            <a:r>
              <a:rPr lang="fr-CA" sz="2400">
                <a:solidFill>
                  <a:srgbClr val="FFFFFF"/>
                </a:solidFill>
              </a:rPr>
              <a:t> Explica su estado de desgracia.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 sz="2400" b="1">
                <a:solidFill>
                  <a:srgbClr val="FFFFFF"/>
                </a:solidFill>
              </a:rPr>
              <a:t>Tercera:</a:t>
            </a:r>
            <a:r>
              <a:rPr lang="fr-CA" sz="2400">
                <a:solidFill>
                  <a:srgbClr val="FFFFFF"/>
                </a:solidFill>
              </a:rPr>
              <a:t> Mala salud.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90300" y="4231575"/>
            <a:ext cx="2997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63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000" b="1">
                <a:latin typeface="Caveat"/>
                <a:ea typeface="Caveat"/>
                <a:cs typeface="Caveat"/>
                <a:sym typeface="Caveat"/>
              </a:rPr>
              <a:t>ESTRUCTURA EXTERNA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25" y="1152475"/>
            <a:ext cx="8520600" cy="3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FFFFFF"/>
                </a:solidFill>
              </a:rPr>
              <a:t>Rima: Consonante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90300" y="4231575"/>
            <a:ext cx="2997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B0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93275" y="1658100"/>
            <a:ext cx="85206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sz="4800" b="1" u="sng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FIGURAS RETÓRICAS:</a:t>
            </a:r>
            <a:endParaRPr sz="4800" b="1" u="sng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Presentació en pantalla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2" baseType="lpstr">
      <vt:lpstr>Arial</vt:lpstr>
      <vt:lpstr>Caveat</vt:lpstr>
      <vt:lpstr>Courier New</vt:lpstr>
      <vt:lpstr>Trebuchet MS</vt:lpstr>
      <vt:lpstr>Impact</vt:lpstr>
      <vt:lpstr>Simple Light</vt:lpstr>
      <vt:lpstr>O FORTUNA, EMPERATRIZ DEL MUNDO CARMINA BURANA</vt:lpstr>
      <vt:lpstr>ÍNDICE</vt:lpstr>
      <vt:lpstr>ARGUMENTO</vt:lpstr>
      <vt:lpstr>CONTEXTO HISTÓRICO</vt:lpstr>
      <vt:lpstr>CARMINA BURANA</vt:lpstr>
      <vt:lpstr>TEMA </vt:lpstr>
      <vt:lpstr>ESTRUCTURA INTERNA</vt:lpstr>
      <vt:lpstr>ESTRUCTURA EXTERNA</vt:lpstr>
      <vt:lpstr> </vt:lpstr>
      <vt:lpstr>COMPARACIÓN</vt:lpstr>
      <vt:lpstr>METÁFORA</vt:lpstr>
      <vt:lpstr>PERSONIFICACIÓN</vt:lpstr>
      <vt:lpstr>EPÍTETO</vt:lpstr>
      <vt:lpstr>HIPÉRBATON</vt:lpstr>
      <vt:lpstr>ONOMATOPEYA</vt:lpstr>
      <vt:lpstr>FINAL DE LA EXPOSICIÓN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FORTUNA, EMPERATRIZ DEL MUNDO CARMINA BURANA</dc:title>
  <dc:creator>Alumnes</dc:creator>
  <cp:lastModifiedBy>Alumnes</cp:lastModifiedBy>
  <cp:revision>1</cp:revision>
  <dcterms:modified xsi:type="dcterms:W3CDTF">2019-11-06T11:24:41Z</dcterms:modified>
</cp:coreProperties>
</file>