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6193736E-71F3-43AE-A26B-A01A36DECB70}">
          <p14:sldIdLst>
            <p14:sldId id="256"/>
            <p14:sldId id="257"/>
            <p14:sldId id="258"/>
            <p14:sldId id="259"/>
            <p14:sldId id="260"/>
            <p14:sldId id="261"/>
            <p14:sldId id="262"/>
            <p14:sldId id="263"/>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p:scale>
          <a:sx n="76" d="100"/>
          <a:sy n="76" d="100"/>
        </p:scale>
        <p:origin x="-90" y="-6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521CACE4-9806-4879-88A1-99ACA6CD39B0}" type="datetimeFigureOut">
              <a:rPr lang="es-ES" smtClean="0"/>
              <a:t>06/11/2019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06902AC-3094-4EAD-9117-6A63E375DC7A}" type="slidenum">
              <a:rPr lang="es-ES" smtClean="0"/>
              <a:t>‹#›</a:t>
            </a:fld>
            <a:endParaRPr lang="es-ES"/>
          </a:p>
        </p:txBody>
      </p:sp>
    </p:spTree>
    <p:extLst>
      <p:ext uri="{BB962C8B-B14F-4D97-AF65-F5344CB8AC3E}">
        <p14:creationId xmlns:p14="http://schemas.microsoft.com/office/powerpoint/2010/main" val="212375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21CACE4-9806-4879-88A1-99ACA6CD39B0}" type="datetimeFigureOut">
              <a:rPr lang="es-ES" smtClean="0"/>
              <a:t>06/11/2019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06902AC-3094-4EAD-9117-6A63E375DC7A}" type="slidenum">
              <a:rPr lang="es-ES" smtClean="0"/>
              <a:t>‹#›</a:t>
            </a:fld>
            <a:endParaRPr lang="es-ES"/>
          </a:p>
        </p:txBody>
      </p:sp>
    </p:spTree>
    <p:extLst>
      <p:ext uri="{BB962C8B-B14F-4D97-AF65-F5344CB8AC3E}">
        <p14:creationId xmlns:p14="http://schemas.microsoft.com/office/powerpoint/2010/main" val="2906166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21CACE4-9806-4879-88A1-99ACA6CD39B0}" type="datetimeFigureOut">
              <a:rPr lang="es-ES" smtClean="0"/>
              <a:t>06/11/2019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06902AC-3094-4EAD-9117-6A63E375DC7A}" type="slidenum">
              <a:rPr lang="es-ES" smtClean="0"/>
              <a:t>‹#›</a:t>
            </a:fld>
            <a:endParaRPr lang="es-ES"/>
          </a:p>
        </p:txBody>
      </p:sp>
    </p:spTree>
    <p:extLst>
      <p:ext uri="{BB962C8B-B14F-4D97-AF65-F5344CB8AC3E}">
        <p14:creationId xmlns:p14="http://schemas.microsoft.com/office/powerpoint/2010/main" val="53123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521CACE4-9806-4879-88A1-99ACA6CD39B0}" type="datetimeFigureOut">
              <a:rPr lang="es-ES" smtClean="0"/>
              <a:t>06/11/2019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06902AC-3094-4EAD-9117-6A63E375DC7A}" type="slidenum">
              <a:rPr lang="es-ES" smtClean="0"/>
              <a:t>‹#›</a:t>
            </a:fld>
            <a:endParaRPr lang="es-ES"/>
          </a:p>
        </p:txBody>
      </p:sp>
    </p:spTree>
    <p:extLst>
      <p:ext uri="{BB962C8B-B14F-4D97-AF65-F5344CB8AC3E}">
        <p14:creationId xmlns:p14="http://schemas.microsoft.com/office/powerpoint/2010/main" val="2458548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521CACE4-9806-4879-88A1-99ACA6CD39B0}" type="datetimeFigureOut">
              <a:rPr lang="es-ES" smtClean="0"/>
              <a:t>06/11/2019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06902AC-3094-4EAD-9117-6A63E375DC7A}" type="slidenum">
              <a:rPr lang="es-ES" smtClean="0"/>
              <a:t>‹#›</a:t>
            </a:fld>
            <a:endParaRPr lang="es-ES"/>
          </a:p>
        </p:txBody>
      </p:sp>
    </p:spTree>
    <p:extLst>
      <p:ext uri="{BB962C8B-B14F-4D97-AF65-F5344CB8AC3E}">
        <p14:creationId xmlns:p14="http://schemas.microsoft.com/office/powerpoint/2010/main" val="277469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521CACE4-9806-4879-88A1-99ACA6CD39B0}" type="datetimeFigureOut">
              <a:rPr lang="es-ES" smtClean="0"/>
              <a:t>06/11/2019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06902AC-3094-4EAD-9117-6A63E375DC7A}" type="slidenum">
              <a:rPr lang="es-ES" smtClean="0"/>
              <a:t>‹#›</a:t>
            </a:fld>
            <a:endParaRPr lang="es-ES"/>
          </a:p>
        </p:txBody>
      </p:sp>
    </p:spTree>
    <p:extLst>
      <p:ext uri="{BB962C8B-B14F-4D97-AF65-F5344CB8AC3E}">
        <p14:creationId xmlns:p14="http://schemas.microsoft.com/office/powerpoint/2010/main" val="4218835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521CACE4-9806-4879-88A1-99ACA6CD39B0}" type="datetimeFigureOut">
              <a:rPr lang="es-ES" smtClean="0"/>
              <a:t>06/11/2019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06902AC-3094-4EAD-9117-6A63E375DC7A}" type="slidenum">
              <a:rPr lang="es-ES" smtClean="0"/>
              <a:t>‹#›</a:t>
            </a:fld>
            <a:endParaRPr lang="es-ES"/>
          </a:p>
        </p:txBody>
      </p:sp>
    </p:spTree>
    <p:extLst>
      <p:ext uri="{BB962C8B-B14F-4D97-AF65-F5344CB8AC3E}">
        <p14:creationId xmlns:p14="http://schemas.microsoft.com/office/powerpoint/2010/main" val="4038388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521CACE4-9806-4879-88A1-99ACA6CD39B0}" type="datetimeFigureOut">
              <a:rPr lang="es-ES" smtClean="0"/>
              <a:t>06/11/2019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06902AC-3094-4EAD-9117-6A63E375DC7A}" type="slidenum">
              <a:rPr lang="es-ES" smtClean="0"/>
              <a:t>‹#›</a:t>
            </a:fld>
            <a:endParaRPr lang="es-ES"/>
          </a:p>
        </p:txBody>
      </p:sp>
    </p:spTree>
    <p:extLst>
      <p:ext uri="{BB962C8B-B14F-4D97-AF65-F5344CB8AC3E}">
        <p14:creationId xmlns:p14="http://schemas.microsoft.com/office/powerpoint/2010/main" val="3223778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21CACE4-9806-4879-88A1-99ACA6CD39B0}" type="datetimeFigureOut">
              <a:rPr lang="es-ES" smtClean="0"/>
              <a:t>06/11/2019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06902AC-3094-4EAD-9117-6A63E375DC7A}" type="slidenum">
              <a:rPr lang="es-ES" smtClean="0"/>
              <a:t>‹#›</a:t>
            </a:fld>
            <a:endParaRPr lang="es-ES"/>
          </a:p>
        </p:txBody>
      </p:sp>
    </p:spTree>
    <p:extLst>
      <p:ext uri="{BB962C8B-B14F-4D97-AF65-F5344CB8AC3E}">
        <p14:creationId xmlns:p14="http://schemas.microsoft.com/office/powerpoint/2010/main" val="3168534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21CACE4-9806-4879-88A1-99ACA6CD39B0}" type="datetimeFigureOut">
              <a:rPr lang="es-ES" smtClean="0"/>
              <a:t>06/11/2019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06902AC-3094-4EAD-9117-6A63E375DC7A}" type="slidenum">
              <a:rPr lang="es-ES" smtClean="0"/>
              <a:t>‹#›</a:t>
            </a:fld>
            <a:endParaRPr lang="es-ES"/>
          </a:p>
        </p:txBody>
      </p:sp>
    </p:spTree>
    <p:extLst>
      <p:ext uri="{BB962C8B-B14F-4D97-AF65-F5344CB8AC3E}">
        <p14:creationId xmlns:p14="http://schemas.microsoft.com/office/powerpoint/2010/main" val="1760966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21CACE4-9806-4879-88A1-99ACA6CD39B0}" type="datetimeFigureOut">
              <a:rPr lang="es-ES" smtClean="0"/>
              <a:t>06/11/2019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06902AC-3094-4EAD-9117-6A63E375DC7A}" type="slidenum">
              <a:rPr lang="es-ES" smtClean="0"/>
              <a:t>‹#›</a:t>
            </a:fld>
            <a:endParaRPr lang="es-ES"/>
          </a:p>
        </p:txBody>
      </p:sp>
    </p:spTree>
    <p:extLst>
      <p:ext uri="{BB962C8B-B14F-4D97-AF65-F5344CB8AC3E}">
        <p14:creationId xmlns:p14="http://schemas.microsoft.com/office/powerpoint/2010/main" val="1316410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1CACE4-9806-4879-88A1-99ACA6CD39B0}" type="datetimeFigureOut">
              <a:rPr lang="es-ES" smtClean="0"/>
              <a:t>06/11/2019</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6902AC-3094-4EAD-9117-6A63E375DC7A}" type="slidenum">
              <a:rPr lang="es-ES" smtClean="0"/>
              <a:t>‹#›</a:t>
            </a:fld>
            <a:endParaRPr lang="es-ES"/>
          </a:p>
        </p:txBody>
      </p:sp>
    </p:spTree>
    <p:extLst>
      <p:ext uri="{BB962C8B-B14F-4D97-AF65-F5344CB8AC3E}">
        <p14:creationId xmlns:p14="http://schemas.microsoft.com/office/powerpoint/2010/main" val="2186367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9293" y="360363"/>
            <a:ext cx="9144000" cy="2387600"/>
          </a:xfrm>
        </p:spPr>
        <p:txBody>
          <a:bodyPr/>
          <a:lstStyle/>
          <a:p>
            <a:r>
              <a:rPr lang="es-ES" dirty="0" smtClean="0">
                <a:solidFill>
                  <a:srgbClr val="C00000"/>
                </a:solidFill>
                <a:latin typeface="Monotype Corsiva" panose="03010101010201010101" pitchFamily="66" charset="0"/>
              </a:rPr>
              <a:t>ODA A AFRODITA</a:t>
            </a:r>
            <a:r>
              <a:rPr lang="es-ES" dirty="0" smtClean="0">
                <a:latin typeface="Monotype Corsiva" panose="03010101010201010101" pitchFamily="66" charset="0"/>
              </a:rPr>
              <a:t/>
            </a:r>
            <a:br>
              <a:rPr lang="es-ES" dirty="0" smtClean="0">
                <a:latin typeface="Monotype Corsiva" panose="03010101010201010101" pitchFamily="66" charset="0"/>
              </a:rPr>
            </a:br>
            <a:r>
              <a:rPr lang="es-ES" sz="3200" dirty="0" smtClean="0"/>
              <a:t>Canto I, Libro I</a:t>
            </a:r>
            <a:endParaRPr lang="es-ES" sz="3200" dirty="0"/>
          </a:p>
        </p:txBody>
      </p:sp>
      <p:sp>
        <p:nvSpPr>
          <p:cNvPr id="3" name="Subtítulo 2"/>
          <p:cNvSpPr>
            <a:spLocks noGrp="1"/>
          </p:cNvSpPr>
          <p:nvPr>
            <p:ph type="subTitle" idx="1"/>
          </p:nvPr>
        </p:nvSpPr>
        <p:spPr/>
        <p:txBody>
          <a:bodyPr>
            <a:normAutofit/>
          </a:bodyPr>
          <a:lstStyle/>
          <a:p>
            <a:endParaRPr lang="es-ES" dirty="0" smtClean="0"/>
          </a:p>
          <a:p>
            <a:endParaRPr lang="es-ES" dirty="0"/>
          </a:p>
          <a:p>
            <a:r>
              <a:rPr lang="es-ES" dirty="0"/>
              <a:t> </a:t>
            </a:r>
            <a:r>
              <a:rPr lang="es-ES" dirty="0" smtClean="0"/>
              <a:t>                                                                                                       </a:t>
            </a:r>
            <a:endParaRPr lang="es-ES" dirty="0"/>
          </a:p>
        </p:txBody>
      </p:sp>
      <p:pic>
        <p:nvPicPr>
          <p:cNvPr id="4" name="Imagen 3"/>
          <p:cNvPicPr>
            <a:picLocks noChangeAspect="1"/>
          </p:cNvPicPr>
          <p:nvPr/>
        </p:nvPicPr>
        <p:blipFill>
          <a:blip r:embed="rId2"/>
          <a:stretch>
            <a:fillRect/>
          </a:stretch>
        </p:blipFill>
        <p:spPr>
          <a:xfrm>
            <a:off x="8212337" y="2367123"/>
            <a:ext cx="2911141" cy="3642904"/>
          </a:xfrm>
          <a:prstGeom prst="rect">
            <a:avLst/>
          </a:prstGeom>
        </p:spPr>
      </p:pic>
      <p:pic>
        <p:nvPicPr>
          <p:cNvPr id="5" name="Imagen 4"/>
          <p:cNvPicPr>
            <a:picLocks noChangeAspect="1"/>
          </p:cNvPicPr>
          <p:nvPr/>
        </p:nvPicPr>
        <p:blipFill>
          <a:blip r:embed="rId3"/>
          <a:stretch>
            <a:fillRect/>
          </a:stretch>
        </p:blipFill>
        <p:spPr>
          <a:xfrm>
            <a:off x="1524000" y="3218213"/>
            <a:ext cx="5583628" cy="2791814"/>
          </a:xfrm>
          <a:prstGeom prst="rect">
            <a:avLst/>
          </a:prstGeom>
        </p:spPr>
      </p:pic>
    </p:spTree>
    <p:extLst>
      <p:ext uri="{BB962C8B-B14F-4D97-AF65-F5344CB8AC3E}">
        <p14:creationId xmlns:p14="http://schemas.microsoft.com/office/powerpoint/2010/main" val="918628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4000" dirty="0" smtClean="0">
                <a:solidFill>
                  <a:srgbClr val="FF0000"/>
                </a:solidFill>
              </a:rPr>
              <a:t>Poesía lírica griega</a:t>
            </a:r>
            <a:endParaRPr lang="es-ES" sz="4000" dirty="0">
              <a:solidFill>
                <a:srgbClr val="FF0000"/>
              </a:solidFill>
            </a:endParaRPr>
          </a:p>
        </p:txBody>
      </p:sp>
      <p:sp>
        <p:nvSpPr>
          <p:cNvPr id="3" name="Marcador de contenido 2"/>
          <p:cNvSpPr>
            <a:spLocks noGrp="1"/>
          </p:cNvSpPr>
          <p:nvPr>
            <p:ph idx="1"/>
          </p:nvPr>
        </p:nvSpPr>
        <p:spPr/>
        <p:txBody>
          <a:bodyPr>
            <a:normAutofit/>
          </a:bodyPr>
          <a:lstStyle/>
          <a:p>
            <a:r>
              <a:rPr lang="es-ES" sz="2200" dirty="0" smtClean="0"/>
              <a:t>Nace entre los siglos VIII y VII a.C.</a:t>
            </a:r>
          </a:p>
          <a:p>
            <a:r>
              <a:rPr lang="es-ES" sz="2200" dirty="0" smtClean="0"/>
              <a:t>Para los griegos, la poesía lírica tenía un preciso significado técnico: verso que está acompañado por la lira u otro instrumento de cuerda.</a:t>
            </a:r>
          </a:p>
          <a:p>
            <a:r>
              <a:rPr lang="es-ES" sz="2200" dirty="0" smtClean="0"/>
              <a:t>Los sabios hablan sobre el Canon de los Nueves poetas líricos, entre los cuales encontramos a </a:t>
            </a:r>
            <a:r>
              <a:rPr lang="es-ES" sz="2200" dirty="0" err="1" smtClean="0"/>
              <a:t>Safo</a:t>
            </a:r>
            <a:r>
              <a:rPr lang="es-ES" sz="2200" dirty="0" smtClean="0"/>
              <a:t> por la </a:t>
            </a:r>
            <a:r>
              <a:rPr lang="es-ES" sz="2200" i="1" dirty="0" smtClean="0"/>
              <a:t>Oda de Afrodita</a:t>
            </a:r>
            <a:endParaRPr lang="es-ES" sz="2200" dirty="0"/>
          </a:p>
        </p:txBody>
      </p:sp>
      <p:pic>
        <p:nvPicPr>
          <p:cNvPr id="4" name="Imagen 3"/>
          <p:cNvPicPr>
            <a:picLocks noChangeAspect="1"/>
          </p:cNvPicPr>
          <p:nvPr/>
        </p:nvPicPr>
        <p:blipFill>
          <a:blip r:embed="rId2"/>
          <a:stretch>
            <a:fillRect/>
          </a:stretch>
        </p:blipFill>
        <p:spPr>
          <a:xfrm>
            <a:off x="3929742" y="3967347"/>
            <a:ext cx="2494809" cy="2494809"/>
          </a:xfrm>
          <a:prstGeom prst="rect">
            <a:avLst/>
          </a:prstGeom>
        </p:spPr>
      </p:pic>
      <p:pic>
        <p:nvPicPr>
          <p:cNvPr id="5" name="Imagen 4"/>
          <p:cNvPicPr>
            <a:picLocks noChangeAspect="1"/>
          </p:cNvPicPr>
          <p:nvPr/>
        </p:nvPicPr>
        <p:blipFill>
          <a:blip r:embed="rId3"/>
          <a:stretch>
            <a:fillRect/>
          </a:stretch>
        </p:blipFill>
        <p:spPr>
          <a:xfrm>
            <a:off x="7552953" y="3566403"/>
            <a:ext cx="2944833" cy="2895753"/>
          </a:xfrm>
          <a:prstGeom prst="rect">
            <a:avLst/>
          </a:prstGeom>
        </p:spPr>
      </p:pic>
    </p:spTree>
    <p:extLst>
      <p:ext uri="{BB962C8B-B14F-4D97-AF65-F5344CB8AC3E}">
        <p14:creationId xmlns:p14="http://schemas.microsoft.com/office/powerpoint/2010/main" val="103180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4000" dirty="0" smtClean="0">
                <a:solidFill>
                  <a:srgbClr val="FF0000"/>
                </a:solidFill>
              </a:rPr>
              <a:t>Características</a:t>
            </a:r>
            <a:endParaRPr lang="es-ES" sz="4000" dirty="0">
              <a:solidFill>
                <a:srgbClr val="FF0000"/>
              </a:solidFill>
            </a:endParaRPr>
          </a:p>
        </p:txBody>
      </p:sp>
      <p:sp>
        <p:nvSpPr>
          <p:cNvPr id="3" name="Marcador de contenido 2"/>
          <p:cNvSpPr>
            <a:spLocks noGrp="1"/>
          </p:cNvSpPr>
          <p:nvPr>
            <p:ph idx="1"/>
          </p:nvPr>
        </p:nvSpPr>
        <p:spPr/>
        <p:txBody>
          <a:bodyPr>
            <a:normAutofit/>
          </a:bodyPr>
          <a:lstStyle/>
          <a:p>
            <a:r>
              <a:rPr lang="es-ES" sz="2200" dirty="0" smtClean="0"/>
              <a:t>El autor transmite un determinado estado de ánimo.</a:t>
            </a:r>
          </a:p>
          <a:p>
            <a:r>
              <a:rPr lang="es-ES" sz="2200" dirty="0" smtClean="0"/>
              <a:t>La mayoría de los poemas líricos se caracterizan por ser breves, no pasan de los 100 versos.</a:t>
            </a:r>
          </a:p>
          <a:p>
            <a:r>
              <a:rPr lang="es-ES" sz="2200" dirty="0" smtClean="0"/>
              <a:t>Busca destacar con palabras sencillas el cuerpo, la mente y el alma del relato. La circunstancia, el mensaje y el sentimiento.</a:t>
            </a:r>
          </a:p>
        </p:txBody>
      </p:sp>
    </p:spTree>
    <p:extLst>
      <p:ext uri="{BB962C8B-B14F-4D97-AF65-F5344CB8AC3E}">
        <p14:creationId xmlns:p14="http://schemas.microsoft.com/office/powerpoint/2010/main" val="2577970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4000" dirty="0" smtClean="0">
                <a:solidFill>
                  <a:srgbClr val="FF0000"/>
                </a:solidFill>
                <a:latin typeface="Calibri Light" panose="020F0302020204030204" pitchFamily="34" charset="0"/>
                <a:cs typeface="Calibri Light" panose="020F0302020204030204" pitchFamily="34" charset="0"/>
              </a:rPr>
              <a:t>Autora: </a:t>
            </a:r>
            <a:r>
              <a:rPr lang="es-ES" sz="4000" dirty="0" err="1" smtClean="0">
                <a:solidFill>
                  <a:srgbClr val="FF0000"/>
                </a:solidFill>
                <a:latin typeface="Calibri Light" panose="020F0302020204030204" pitchFamily="34" charset="0"/>
                <a:cs typeface="Calibri Light" panose="020F0302020204030204" pitchFamily="34" charset="0"/>
              </a:rPr>
              <a:t>Safo</a:t>
            </a:r>
            <a:r>
              <a:rPr lang="es-ES" sz="4000" dirty="0" smtClean="0">
                <a:solidFill>
                  <a:srgbClr val="FF0000"/>
                </a:solidFill>
                <a:latin typeface="Calibri Light" panose="020F0302020204030204" pitchFamily="34" charset="0"/>
                <a:cs typeface="Calibri Light" panose="020F0302020204030204" pitchFamily="34" charset="0"/>
              </a:rPr>
              <a:t> de Lesbos</a:t>
            </a:r>
            <a:endParaRPr lang="es-ES" sz="4000" dirty="0">
              <a:solidFill>
                <a:srgbClr val="FF0000"/>
              </a:solidFill>
              <a:latin typeface="Calibri Light" panose="020F0302020204030204" pitchFamily="34" charset="0"/>
              <a:cs typeface="Calibri Light" panose="020F0302020204030204" pitchFamily="34" charset="0"/>
            </a:endParaRPr>
          </a:p>
        </p:txBody>
      </p:sp>
      <p:sp>
        <p:nvSpPr>
          <p:cNvPr id="3" name="Marcador de contenido 2"/>
          <p:cNvSpPr>
            <a:spLocks noGrp="1"/>
          </p:cNvSpPr>
          <p:nvPr>
            <p:ph idx="1"/>
          </p:nvPr>
        </p:nvSpPr>
        <p:spPr>
          <a:xfrm>
            <a:off x="498231" y="1690688"/>
            <a:ext cx="7473461" cy="3373681"/>
          </a:xfrm>
        </p:spPr>
        <p:txBody>
          <a:bodyPr>
            <a:noAutofit/>
          </a:bodyPr>
          <a:lstStyle/>
          <a:p>
            <a:r>
              <a:rPr lang="es-ES" sz="2200" dirty="0" smtClean="0"/>
              <a:t>Vivió entre los siglos VII y VI a.C., desterrada por discusiones con el gobernante</a:t>
            </a:r>
          </a:p>
          <a:p>
            <a:r>
              <a:rPr lang="es-ES" sz="2200" dirty="0" smtClean="0"/>
              <a:t>Fue catalogada como la décima musa </a:t>
            </a:r>
          </a:p>
          <a:p>
            <a:r>
              <a:rPr lang="es-ES" sz="2200" dirty="0" smtClean="0"/>
              <a:t>Dirigió un círculo de muchachas a las que instruía en la música, la poesía, el baile y el culto a Afrodita</a:t>
            </a:r>
          </a:p>
          <a:p>
            <a:r>
              <a:rPr lang="es-ES" sz="2200" dirty="0" smtClean="0"/>
              <a:t>Poetisa griega: poesía lesbia</a:t>
            </a:r>
          </a:p>
          <a:p>
            <a:r>
              <a:rPr lang="es-ES" sz="2200" dirty="0" smtClean="0"/>
              <a:t>Principales temas: amor personal y la condición de mujer</a:t>
            </a:r>
          </a:p>
          <a:p>
            <a:r>
              <a:rPr lang="es-ES" sz="2200" dirty="0" smtClean="0"/>
              <a:t>Solo nos ha llegado estrofas o versos solos de otros poemas</a:t>
            </a:r>
          </a:p>
          <a:p>
            <a:r>
              <a:rPr lang="es-ES" sz="2200" dirty="0" smtClean="0"/>
              <a:t>Tenemos conocimiento acerca de su vida a través de sus poemas</a:t>
            </a:r>
          </a:p>
          <a:p>
            <a:endParaRPr lang="es-ES" sz="2200" dirty="0" smtClean="0"/>
          </a:p>
        </p:txBody>
      </p:sp>
      <p:pic>
        <p:nvPicPr>
          <p:cNvPr id="5" name="Imagen 4"/>
          <p:cNvPicPr>
            <a:picLocks noChangeAspect="1"/>
          </p:cNvPicPr>
          <p:nvPr/>
        </p:nvPicPr>
        <p:blipFill>
          <a:blip r:embed="rId2"/>
          <a:stretch>
            <a:fillRect/>
          </a:stretch>
        </p:blipFill>
        <p:spPr>
          <a:xfrm>
            <a:off x="8252064" y="2288520"/>
            <a:ext cx="3218967" cy="3889585"/>
          </a:xfrm>
          <a:prstGeom prst="rect">
            <a:avLst/>
          </a:prstGeom>
        </p:spPr>
      </p:pic>
    </p:spTree>
    <p:extLst>
      <p:ext uri="{BB962C8B-B14F-4D97-AF65-F5344CB8AC3E}">
        <p14:creationId xmlns:p14="http://schemas.microsoft.com/office/powerpoint/2010/main" val="2838421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4000" dirty="0" smtClean="0">
                <a:solidFill>
                  <a:srgbClr val="FF0000"/>
                </a:solidFill>
              </a:rPr>
              <a:t>Argumento de la obra </a:t>
            </a:r>
            <a:endParaRPr lang="es-ES" sz="4000" dirty="0">
              <a:solidFill>
                <a:srgbClr val="FF0000"/>
              </a:solidFill>
            </a:endParaRPr>
          </a:p>
        </p:txBody>
      </p:sp>
      <p:sp>
        <p:nvSpPr>
          <p:cNvPr id="3" name="Marcador de contenido 2"/>
          <p:cNvSpPr>
            <a:spLocks noGrp="1"/>
          </p:cNvSpPr>
          <p:nvPr>
            <p:ph idx="1"/>
          </p:nvPr>
        </p:nvSpPr>
        <p:spPr>
          <a:xfrm>
            <a:off x="838200" y="1825625"/>
            <a:ext cx="8944469" cy="4351338"/>
          </a:xfrm>
        </p:spPr>
        <p:txBody>
          <a:bodyPr>
            <a:normAutofit/>
          </a:bodyPr>
          <a:lstStyle/>
          <a:p>
            <a:r>
              <a:rPr lang="es-ES" sz="2200" dirty="0" smtClean="0"/>
              <a:t>Es una oda (canto griego)</a:t>
            </a:r>
          </a:p>
          <a:p>
            <a:r>
              <a:rPr lang="es-ES" sz="2200" dirty="0" smtClean="0"/>
              <a:t>Se compone de siete estrofas sáficas (en honor a la autora)</a:t>
            </a:r>
          </a:p>
          <a:p>
            <a:r>
              <a:rPr lang="es-ES" sz="2200" dirty="0" smtClean="0"/>
              <a:t>Métrica griega diferente a la española. No es posible traducir los versos adecuadamente</a:t>
            </a:r>
          </a:p>
          <a:p>
            <a:r>
              <a:rPr lang="es-ES" sz="2200" dirty="0" smtClean="0"/>
              <a:t>Ruego a Afrodita (diosa del amor) por el desamor de </a:t>
            </a:r>
            <a:r>
              <a:rPr lang="es-ES" sz="2200" dirty="0" err="1" smtClean="0"/>
              <a:t>Safo</a:t>
            </a:r>
            <a:endParaRPr lang="es-ES" sz="2200" dirty="0" smtClean="0"/>
          </a:p>
          <a:p>
            <a:endParaRPr lang="es-ES" sz="2200" dirty="0"/>
          </a:p>
        </p:txBody>
      </p:sp>
      <p:pic>
        <p:nvPicPr>
          <p:cNvPr id="4" name="Imagen 3"/>
          <p:cNvPicPr>
            <a:picLocks noChangeAspect="1"/>
          </p:cNvPicPr>
          <p:nvPr/>
        </p:nvPicPr>
        <p:blipFill>
          <a:blip r:embed="rId2"/>
          <a:stretch>
            <a:fillRect/>
          </a:stretch>
        </p:blipFill>
        <p:spPr>
          <a:xfrm>
            <a:off x="4064484" y="4081453"/>
            <a:ext cx="4456562" cy="2371550"/>
          </a:xfrm>
          <a:prstGeom prst="rect">
            <a:avLst/>
          </a:prstGeom>
        </p:spPr>
      </p:pic>
      <p:pic>
        <p:nvPicPr>
          <p:cNvPr id="5" name="Imagen 4"/>
          <p:cNvPicPr>
            <a:picLocks noChangeAspect="1"/>
          </p:cNvPicPr>
          <p:nvPr/>
        </p:nvPicPr>
        <p:blipFill>
          <a:blip r:embed="rId3"/>
          <a:stretch>
            <a:fillRect/>
          </a:stretch>
        </p:blipFill>
        <p:spPr>
          <a:xfrm>
            <a:off x="9477498" y="1660154"/>
            <a:ext cx="2238487" cy="4682279"/>
          </a:xfrm>
          <a:prstGeom prst="rect">
            <a:avLst/>
          </a:prstGeom>
        </p:spPr>
      </p:pic>
    </p:spTree>
    <p:extLst>
      <p:ext uri="{BB962C8B-B14F-4D97-AF65-F5344CB8AC3E}">
        <p14:creationId xmlns:p14="http://schemas.microsoft.com/office/powerpoint/2010/main" val="3980954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S" sz="4000" dirty="0" smtClean="0">
                <a:solidFill>
                  <a:srgbClr val="FF0000"/>
                </a:solidFill>
              </a:rPr>
              <a:t>Importancia de la obra</a:t>
            </a:r>
            <a:endParaRPr lang="es-ES" sz="4000" dirty="0">
              <a:solidFill>
                <a:srgbClr val="FF0000"/>
              </a:solidFill>
            </a:endParaRPr>
          </a:p>
        </p:txBody>
      </p:sp>
      <p:sp>
        <p:nvSpPr>
          <p:cNvPr id="3" name="Marcador de contenido 2"/>
          <p:cNvSpPr>
            <a:spLocks noGrp="1"/>
          </p:cNvSpPr>
          <p:nvPr>
            <p:ph idx="1"/>
          </p:nvPr>
        </p:nvSpPr>
        <p:spPr>
          <a:xfrm>
            <a:off x="707572" y="1828800"/>
            <a:ext cx="8139544" cy="4001985"/>
          </a:xfrm>
        </p:spPr>
        <p:txBody>
          <a:bodyPr>
            <a:normAutofit/>
          </a:bodyPr>
          <a:lstStyle/>
          <a:p>
            <a:r>
              <a:rPr lang="es-ES" sz="2200" dirty="0" smtClean="0"/>
              <a:t>Uno de los poemas más conocidos de </a:t>
            </a:r>
            <a:r>
              <a:rPr lang="es-ES" sz="2200" dirty="0" err="1" smtClean="0"/>
              <a:t>Safo</a:t>
            </a:r>
            <a:endParaRPr lang="es-ES" sz="2200" dirty="0" smtClean="0"/>
          </a:p>
          <a:p>
            <a:r>
              <a:rPr lang="es-ES" sz="2200" dirty="0" smtClean="0"/>
              <a:t>La </a:t>
            </a:r>
            <a:r>
              <a:rPr lang="es-ES" sz="2200" i="1" dirty="0" smtClean="0"/>
              <a:t>Oda a Afrodita</a:t>
            </a:r>
            <a:r>
              <a:rPr lang="es-ES" sz="2200" dirty="0" smtClean="0"/>
              <a:t> es el más completo, faltando únicamente un pequeño pedazo al principio del tercer verso en la quinta estrofa.</a:t>
            </a:r>
          </a:p>
          <a:p>
            <a:r>
              <a:rPr lang="es-ES" sz="2200" dirty="0" smtClean="0"/>
              <a:t>Nos ha llegado gracias a </a:t>
            </a:r>
            <a:r>
              <a:rPr lang="es-ES" sz="2200" dirty="0" err="1" smtClean="0"/>
              <a:t>Dioniso</a:t>
            </a:r>
            <a:r>
              <a:rPr lang="es-ES" sz="2200" dirty="0" smtClean="0"/>
              <a:t> de </a:t>
            </a:r>
            <a:r>
              <a:rPr lang="es-ES" sz="2200" dirty="0" err="1" smtClean="0"/>
              <a:t>Halicarnaso</a:t>
            </a:r>
            <a:r>
              <a:rPr lang="es-ES" sz="2200" dirty="0" smtClean="0"/>
              <a:t> del siglo I a.C.</a:t>
            </a:r>
          </a:p>
          <a:p>
            <a:r>
              <a:rPr lang="es-ES" sz="2200" dirty="0" smtClean="0"/>
              <a:t>La obra se sitúa en los altos modelos literarios </a:t>
            </a:r>
          </a:p>
          <a:p>
            <a:r>
              <a:rPr lang="es-ES" sz="2200" dirty="0" smtClean="0"/>
              <a:t>Tema: pena y sufrimiento de un desamor</a:t>
            </a:r>
          </a:p>
          <a:p>
            <a:r>
              <a:rPr lang="es-ES" sz="2200" dirty="0" smtClean="0"/>
              <a:t>Filólogos </a:t>
            </a:r>
            <a:r>
              <a:rPr lang="es-ES" sz="2200" dirty="0"/>
              <a:t>agregan al final de esta estrofa una </a:t>
            </a:r>
            <a:r>
              <a:rPr lang="es-ES" sz="2200" dirty="0" smtClean="0"/>
              <a:t>letra </a:t>
            </a:r>
            <a:r>
              <a:rPr lang="es-ES" sz="2200" dirty="0"/>
              <a:t>y con esto aseguraban que el sexo del amor de </a:t>
            </a:r>
            <a:r>
              <a:rPr lang="es-ES" sz="2200" dirty="0" err="1"/>
              <a:t>Safo</a:t>
            </a:r>
            <a:r>
              <a:rPr lang="es-ES" sz="2200" dirty="0"/>
              <a:t> era indeterminado</a:t>
            </a:r>
            <a:r>
              <a:rPr lang="es-ES" sz="2200" dirty="0" smtClean="0"/>
              <a:t>. </a:t>
            </a:r>
          </a:p>
          <a:p>
            <a:pPr marL="0" indent="0">
              <a:buNone/>
            </a:pPr>
            <a:r>
              <a:rPr lang="es-ES" sz="2200" dirty="0" smtClean="0"/>
              <a:t>Se </a:t>
            </a:r>
            <a:r>
              <a:rPr lang="es-ES" sz="2200" dirty="0"/>
              <a:t>basaban en que Afrodita es la diosa del amor heterosexual </a:t>
            </a:r>
            <a:r>
              <a:rPr lang="es-ES" sz="2200" dirty="0" smtClean="0"/>
              <a:t>y no atiende </a:t>
            </a:r>
            <a:r>
              <a:rPr lang="es-ES" sz="2200" dirty="0"/>
              <a:t>ruegos de amores </a:t>
            </a:r>
            <a:r>
              <a:rPr lang="es-ES" sz="2200" dirty="0" smtClean="0"/>
              <a:t>homosexuales</a:t>
            </a:r>
            <a:endParaRPr lang="es-ES" sz="2200" dirty="0"/>
          </a:p>
        </p:txBody>
      </p:sp>
      <p:pic>
        <p:nvPicPr>
          <p:cNvPr id="4" name="Imagen 3"/>
          <p:cNvPicPr>
            <a:picLocks noChangeAspect="1"/>
          </p:cNvPicPr>
          <p:nvPr/>
        </p:nvPicPr>
        <p:blipFill>
          <a:blip r:embed="rId2"/>
          <a:stretch>
            <a:fillRect/>
          </a:stretch>
        </p:blipFill>
        <p:spPr>
          <a:xfrm>
            <a:off x="9120250" y="1828800"/>
            <a:ext cx="2838201" cy="4057232"/>
          </a:xfrm>
          <a:prstGeom prst="rect">
            <a:avLst/>
          </a:prstGeom>
        </p:spPr>
      </p:pic>
    </p:spTree>
    <p:extLst>
      <p:ext uri="{BB962C8B-B14F-4D97-AF65-F5344CB8AC3E}">
        <p14:creationId xmlns:p14="http://schemas.microsoft.com/office/powerpoint/2010/main" val="2681311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10746"/>
            <a:ext cx="10515600" cy="1325563"/>
          </a:xfrm>
        </p:spPr>
        <p:txBody>
          <a:bodyPr>
            <a:normAutofit/>
          </a:bodyPr>
          <a:lstStyle/>
          <a:p>
            <a:pPr algn="ctr"/>
            <a:r>
              <a:rPr lang="es-ES" sz="4000" dirty="0" smtClean="0">
                <a:solidFill>
                  <a:srgbClr val="FF0000"/>
                </a:solidFill>
              </a:rPr>
              <a:t>Estructura</a:t>
            </a:r>
            <a:endParaRPr lang="es-ES" sz="4000" dirty="0">
              <a:solidFill>
                <a:srgbClr val="FF0000"/>
              </a:solidFill>
            </a:endParaRPr>
          </a:p>
        </p:txBody>
      </p:sp>
      <p:sp>
        <p:nvSpPr>
          <p:cNvPr id="3" name="Marcador de contenido 2"/>
          <p:cNvSpPr>
            <a:spLocks noGrp="1"/>
          </p:cNvSpPr>
          <p:nvPr>
            <p:ph idx="1"/>
          </p:nvPr>
        </p:nvSpPr>
        <p:spPr>
          <a:xfrm>
            <a:off x="838200" y="1536309"/>
            <a:ext cx="10515600" cy="4351338"/>
          </a:xfrm>
        </p:spPr>
        <p:txBody>
          <a:bodyPr>
            <a:normAutofit/>
          </a:bodyPr>
          <a:lstStyle/>
          <a:p>
            <a:pPr marL="0" indent="0">
              <a:buNone/>
            </a:pPr>
            <a:r>
              <a:rPr lang="es-ES" sz="2200" dirty="0" smtClean="0">
                <a:solidFill>
                  <a:srgbClr val="92D050"/>
                </a:solidFill>
              </a:rPr>
              <a:t>1 parte: </a:t>
            </a:r>
            <a:r>
              <a:rPr lang="es-ES" sz="2200" dirty="0" err="1" smtClean="0"/>
              <a:t>Safo</a:t>
            </a:r>
            <a:r>
              <a:rPr lang="es-ES" sz="2200" dirty="0" smtClean="0"/>
              <a:t> </a:t>
            </a:r>
            <a:r>
              <a:rPr lang="es-ES" sz="2200" dirty="0"/>
              <a:t>invoca a la diosa Afrodita y le ruega que acuda en su </a:t>
            </a:r>
            <a:r>
              <a:rPr lang="es-ES" sz="2200" dirty="0" smtClean="0"/>
              <a:t>ayuda</a:t>
            </a:r>
          </a:p>
          <a:p>
            <a:pPr marL="0" indent="0">
              <a:buNone/>
            </a:pPr>
            <a:r>
              <a:rPr lang="es-ES" sz="2200" dirty="0" smtClean="0">
                <a:solidFill>
                  <a:srgbClr val="92D050"/>
                </a:solidFill>
              </a:rPr>
              <a:t>2 parte: </a:t>
            </a:r>
            <a:r>
              <a:rPr lang="es-ES" sz="2200" dirty="0" smtClean="0"/>
              <a:t>Larga </a:t>
            </a:r>
            <a:r>
              <a:rPr lang="es-ES" sz="2200" dirty="0"/>
              <a:t>digresión en la que la autora se sitúa en una situación anterior en la que la diosa le ayudó. Afrodita le promete que la renegada pronto se encontraría completamente enamorada de </a:t>
            </a:r>
            <a:r>
              <a:rPr lang="es-ES" sz="2200" dirty="0" smtClean="0"/>
              <a:t>ella</a:t>
            </a:r>
          </a:p>
          <a:p>
            <a:pPr marL="0" indent="0">
              <a:buNone/>
            </a:pPr>
            <a:r>
              <a:rPr lang="es-ES" sz="2200" dirty="0" smtClean="0">
                <a:solidFill>
                  <a:srgbClr val="92D050"/>
                </a:solidFill>
              </a:rPr>
              <a:t>3 parte: </a:t>
            </a:r>
            <a:r>
              <a:rPr lang="es-ES" sz="2200" dirty="0"/>
              <a:t>S</a:t>
            </a:r>
            <a:r>
              <a:rPr lang="es-ES" sz="2200" dirty="0" smtClean="0"/>
              <a:t>e </a:t>
            </a:r>
            <a:r>
              <a:rPr lang="es-ES" sz="2200" dirty="0"/>
              <a:t>cierra el poema con una estrofa en la que se reitera la solicitud de ayuda de </a:t>
            </a:r>
            <a:r>
              <a:rPr lang="es-ES" sz="2200" dirty="0" err="1" smtClean="0"/>
              <a:t>Safo</a:t>
            </a:r>
            <a:endParaRPr lang="es-ES" sz="2200" dirty="0" smtClean="0"/>
          </a:p>
        </p:txBody>
      </p:sp>
      <p:pic>
        <p:nvPicPr>
          <p:cNvPr id="4" name="Imagen 3"/>
          <p:cNvPicPr>
            <a:picLocks noChangeAspect="1"/>
          </p:cNvPicPr>
          <p:nvPr/>
        </p:nvPicPr>
        <p:blipFill>
          <a:blip r:embed="rId2"/>
          <a:stretch>
            <a:fillRect/>
          </a:stretch>
        </p:blipFill>
        <p:spPr>
          <a:xfrm>
            <a:off x="4188031" y="3711978"/>
            <a:ext cx="5312229" cy="2905125"/>
          </a:xfrm>
          <a:prstGeom prst="rect">
            <a:avLst/>
          </a:prstGeom>
        </p:spPr>
      </p:pic>
    </p:spTree>
    <p:extLst>
      <p:ext uri="{BB962C8B-B14F-4D97-AF65-F5344CB8AC3E}">
        <p14:creationId xmlns:p14="http://schemas.microsoft.com/office/powerpoint/2010/main" val="2269804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2939" y="360080"/>
            <a:ext cx="10515600" cy="4351338"/>
          </a:xfrm>
        </p:spPr>
        <p:txBody>
          <a:bodyPr>
            <a:normAutofit/>
          </a:bodyPr>
          <a:lstStyle/>
          <a:p>
            <a:r>
              <a:rPr lang="es-ES" sz="2200" dirty="0" smtClean="0"/>
              <a:t>Tema vigente: </a:t>
            </a:r>
            <a:r>
              <a:rPr lang="es-ES" sz="2200" dirty="0" err="1" smtClean="0"/>
              <a:t>Homosexualitat</a:t>
            </a:r>
            <a:r>
              <a:rPr lang="es-ES" sz="2200" dirty="0" smtClean="0"/>
              <a:t>.</a:t>
            </a:r>
          </a:p>
          <a:p>
            <a:r>
              <a:rPr lang="es-ES" sz="2200" dirty="0" smtClean="0"/>
              <a:t>Tópicos: ‘Milita </a:t>
            </a:r>
            <a:r>
              <a:rPr lang="es-ES" sz="2200" dirty="0" err="1" smtClean="0"/>
              <a:t>species</a:t>
            </a:r>
            <a:r>
              <a:rPr lang="es-ES" sz="2200" dirty="0" smtClean="0"/>
              <a:t> amor </a:t>
            </a:r>
            <a:r>
              <a:rPr lang="es-ES" sz="2200" dirty="0" err="1" smtClean="0"/>
              <a:t>est</a:t>
            </a:r>
            <a:r>
              <a:rPr lang="es-ES" sz="2200" dirty="0" smtClean="0"/>
              <a:t>’- El amor es un tipo de lucha</a:t>
            </a:r>
          </a:p>
          <a:p>
            <a:pPr marL="0" indent="0">
              <a:buNone/>
            </a:pPr>
            <a:r>
              <a:rPr lang="es-ES" sz="2200" dirty="0" smtClean="0"/>
              <a:t>                  ‘Furor </a:t>
            </a:r>
            <a:r>
              <a:rPr lang="es-ES" sz="2200" dirty="0" err="1" smtClean="0"/>
              <a:t>amoris</a:t>
            </a:r>
            <a:r>
              <a:rPr lang="es-ES" sz="2200" dirty="0" smtClean="0"/>
              <a:t>’ - Amor apasionado</a:t>
            </a:r>
          </a:p>
          <a:p>
            <a:pPr marL="0" indent="0">
              <a:buNone/>
            </a:pPr>
            <a:endParaRPr lang="es-ES" sz="2200" dirty="0" smtClean="0"/>
          </a:p>
          <a:p>
            <a:pPr marL="0" indent="0">
              <a:buNone/>
            </a:pPr>
            <a:endParaRPr lang="es-ES" sz="2200" dirty="0" smtClean="0"/>
          </a:p>
        </p:txBody>
      </p:sp>
    </p:spTree>
    <p:extLst>
      <p:ext uri="{BB962C8B-B14F-4D97-AF65-F5344CB8AC3E}">
        <p14:creationId xmlns:p14="http://schemas.microsoft.com/office/powerpoint/2010/main" val="25484711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467</Words>
  <Application>Microsoft Office PowerPoint</Application>
  <PresentationFormat>Personalització</PresentationFormat>
  <Paragraphs>40</Paragraphs>
  <Slides>8</Slides>
  <Notes>0</Notes>
  <HiddenSlides>0</HiddenSlides>
  <MMClips>0</MMClips>
  <ScaleCrop>false</ScaleCrop>
  <HeadingPairs>
    <vt:vector size="4" baseType="variant">
      <vt:variant>
        <vt:lpstr>Tema</vt:lpstr>
      </vt:variant>
      <vt:variant>
        <vt:i4>1</vt:i4>
      </vt:variant>
      <vt:variant>
        <vt:lpstr>Títols de les diapositives</vt:lpstr>
      </vt:variant>
      <vt:variant>
        <vt:i4>8</vt:i4>
      </vt:variant>
    </vt:vector>
  </HeadingPairs>
  <TitlesOfParts>
    <vt:vector size="9" baseType="lpstr">
      <vt:lpstr>Tema de Office</vt:lpstr>
      <vt:lpstr>ODA A AFRODITA Canto I, Libro I</vt:lpstr>
      <vt:lpstr>Poesía lírica griega</vt:lpstr>
      <vt:lpstr>Características</vt:lpstr>
      <vt:lpstr>Autora: Safo de Lesbos</vt:lpstr>
      <vt:lpstr>Argumento de la obra </vt:lpstr>
      <vt:lpstr>Importancia de la obra</vt:lpstr>
      <vt:lpstr>Estructura</vt:lpstr>
      <vt:lpstr>Presentació del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Oda Afrodita</dc:title>
  <dc:creator>Marta Rodríguez</dc:creator>
  <cp:lastModifiedBy>Alumnes</cp:lastModifiedBy>
  <cp:revision>11</cp:revision>
  <dcterms:created xsi:type="dcterms:W3CDTF">2019-11-02T18:16:07Z</dcterms:created>
  <dcterms:modified xsi:type="dcterms:W3CDTF">2019-11-06T11:09:25Z</dcterms:modified>
</cp:coreProperties>
</file>