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Montserrat" charset="0"/>
      <p:regular r:id="rId10"/>
      <p:bold r:id="rId11"/>
      <p:italic r:id="rId12"/>
      <p:boldItalic r:id="rId13"/>
    </p:embeddedFont>
    <p:embeddedFont>
      <p:font typeface="Georgia" pitchFamily="18" charset="0"/>
      <p:regular r:id="rId14"/>
      <p:bold r:id="rId15"/>
      <p:italic r:id="rId16"/>
      <p:boldItalic r:id="rId17"/>
    </p:embeddedFont>
    <p:embeddedFont>
      <p:font typeface="Lato" charset="0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-84" y="-5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font" Target="fonts/font12.fntdata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font" Target="fonts/font1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23" Type="http://schemas.openxmlformats.org/officeDocument/2006/relationships/viewProps" Target="viewProps.xml"/><Relationship Id="rId10" Type="http://schemas.openxmlformats.org/officeDocument/2006/relationships/font" Target="fonts/font1.fntdata"/><Relationship Id="rId19" Type="http://schemas.openxmlformats.org/officeDocument/2006/relationships/font" Target="fonts/font10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3942225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709eb3986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709eb3986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709c37cc3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709c37cc3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709c37cc3f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709c37cc3f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709c37cc3f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709c37cc3f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709c37cc3f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709c37cc3f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709c37cc3f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709c37cc3f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name="adj" fmla="val 0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name="adj" fmla="val 58774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5" name="Google Shape;125;p11"/>
          <p:cNvSpPr txBox="1">
            <a:spLocks noGrp="1"/>
          </p:cNvSpPr>
          <p:nvPr>
            <p:ph type="title" hasCustomPrompt="1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>
            <a:spLocks noGrp="1"/>
          </p:cNvSpPr>
          <p:nvPr>
            <p:ph type="body" idx="1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27" name="Google Shape;12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Google Shape;21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9" name="Google Shape;39;p3"/>
          <p:cNvSpPr txBox="1">
            <a:spLocks noGrp="1"/>
          </p:cNvSpPr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Google Shape;45;p4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6" name="Google Shape;46;p4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52;p5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53" name="Google Shape;53;p5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5"/>
          <p:cNvSpPr txBox="1">
            <a:spLocks noGrp="1"/>
          </p:cNvSpPr>
          <p:nvPr>
            <p:ph type="body" idx="2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0" name="Google Shape;60;p6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1" name="Google Shape;61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7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7" name="Google Shape;67;p7"/>
          <p:cNvSpPr txBox="1">
            <a:spLocks noGrp="1"/>
          </p:cNvSpPr>
          <p:nvPr>
            <p:ph type="body" idx="1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8" name="Google Shape;6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9" name="Google Shape;89;p8"/>
          <p:cNvSpPr txBox="1">
            <a:spLocks noGrp="1"/>
          </p:cNvSpPr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5" name="Google Shape;95;p9"/>
          <p:cNvSpPr txBox="1">
            <a:spLocks noGrp="1"/>
          </p:cNvSpPr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96" name="Google Shape;96;p9"/>
          <p:cNvSpPr txBox="1">
            <a:spLocks noGrp="1"/>
          </p:cNvSpPr>
          <p:nvPr>
            <p:ph type="subTitle" idx="1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>
            <a:endParaRPr/>
          </a:p>
        </p:txBody>
      </p:sp>
      <p:sp>
        <p:nvSpPr>
          <p:cNvPr id="97" name="Google Shape;97;p9"/>
          <p:cNvSpPr txBox="1">
            <a:spLocks noGrp="1"/>
          </p:cNvSpPr>
          <p:nvPr>
            <p:ph type="body" idx="2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8" name="Google Shape;9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3" name="Google Shape;103;p10"/>
          <p:cNvSpPr txBox="1">
            <a:spLocks noGrp="1"/>
          </p:cNvSpPr>
          <p:nvPr>
            <p:ph type="body" idx="1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04" name="Google Shape;104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focus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"/>
          <p:cNvSpPr txBox="1">
            <a:spLocks noGrp="1"/>
          </p:cNvSpPr>
          <p:nvPr>
            <p:ph type="ctrTitle"/>
          </p:nvPr>
        </p:nvSpPr>
        <p:spPr>
          <a:xfrm>
            <a:off x="6508750" y="221725"/>
            <a:ext cx="2398800" cy="21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3000" b="1">
                <a:solidFill>
                  <a:srgbClr val="000000"/>
                </a:solidFill>
              </a:rPr>
              <a:t>“Ay, bello gesto, ay, plácida mirada,”</a:t>
            </a:r>
            <a:endParaRPr sz="3000"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5" name="Google Shape;135;p13"/>
          <p:cNvSpPr txBox="1">
            <a:spLocks noGrp="1"/>
          </p:cNvSpPr>
          <p:nvPr>
            <p:ph type="subTitle" idx="1"/>
          </p:nvPr>
        </p:nvSpPr>
        <p:spPr>
          <a:xfrm>
            <a:off x="7112025" y="3579425"/>
            <a:ext cx="1693200" cy="88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b="1"/>
              <a:t>Sebastian Gutierrez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b="1"/>
              <a:t>Gerard García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b="1"/>
              <a:t>Aaron Salinas</a:t>
            </a:r>
            <a:endParaRPr b="1"/>
          </a:p>
        </p:txBody>
      </p:sp>
      <p:sp>
        <p:nvSpPr>
          <p:cNvPr id="136" name="Google Shape;136;p13"/>
          <p:cNvSpPr txBox="1"/>
          <p:nvPr/>
        </p:nvSpPr>
        <p:spPr>
          <a:xfrm>
            <a:off x="7112025" y="3327125"/>
            <a:ext cx="1693200" cy="35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b="1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1ro de Bachillerato</a:t>
            </a:r>
            <a:endParaRPr b="1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37" name="Google Shape;137;p13"/>
          <p:cNvSpPr txBox="1"/>
          <p:nvPr/>
        </p:nvSpPr>
        <p:spPr>
          <a:xfrm>
            <a:off x="7080250" y="4385475"/>
            <a:ext cx="1827300" cy="64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b="1">
                <a:latin typeface="Lato"/>
                <a:ea typeface="Lato"/>
                <a:cs typeface="Lato"/>
                <a:sym typeface="Lato"/>
              </a:rPr>
              <a:t>Literatura Universal</a:t>
            </a:r>
            <a:endParaRPr b="1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4"/>
          <p:cNvSpPr txBox="1">
            <a:spLocks noGrp="1"/>
          </p:cNvSpPr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400">
                <a:latin typeface="Lato"/>
                <a:ea typeface="Lato"/>
                <a:cs typeface="Lato"/>
                <a:sym typeface="Lato"/>
              </a:rPr>
              <a:t>¡Ay, bello gesto, ay, plácida mirada,</a:t>
            </a:r>
            <a:endParaRPr sz="140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400">
                <a:latin typeface="Lato"/>
                <a:ea typeface="Lato"/>
                <a:cs typeface="Lato"/>
                <a:sym typeface="Lato"/>
              </a:rPr>
              <a:t>ay, siempre grave andar bello y ligero!</a:t>
            </a:r>
            <a:endParaRPr sz="140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400">
                <a:latin typeface="Lato"/>
                <a:ea typeface="Lato"/>
                <a:cs typeface="Lato"/>
                <a:sym typeface="Lato"/>
              </a:rPr>
              <a:t>¡Ay, voz que hacía genio áspero y fiero</a:t>
            </a:r>
            <a:endParaRPr sz="140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400">
                <a:latin typeface="Lato"/>
                <a:ea typeface="Lato"/>
                <a:cs typeface="Lato"/>
                <a:sym typeface="Lato"/>
              </a:rPr>
              <a:t>humilde, y gente vil aun respetada!</a:t>
            </a:r>
            <a:endParaRPr sz="140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400">
                <a:latin typeface="Lato"/>
                <a:ea typeface="Lato"/>
                <a:cs typeface="Lato"/>
                <a:sym typeface="Lato"/>
              </a:rPr>
              <a:t>¡Ay, risa donde flecha fue arrojada</a:t>
            </a:r>
            <a:endParaRPr sz="140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400">
                <a:latin typeface="Lato"/>
                <a:ea typeface="Lato"/>
                <a:cs typeface="Lato"/>
                <a:sym typeface="Lato"/>
              </a:rPr>
              <a:t>por que otro bien que muerte ya no espero!</a:t>
            </a:r>
            <a:endParaRPr sz="140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400">
                <a:latin typeface="Lato"/>
                <a:ea typeface="Lato"/>
                <a:cs typeface="Lato"/>
                <a:sym typeface="Lato"/>
              </a:rPr>
              <a:t>¡Alma digna a más alto reino y fuero,</a:t>
            </a:r>
            <a:endParaRPr sz="140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400">
                <a:latin typeface="Lato"/>
                <a:ea typeface="Lato"/>
                <a:cs typeface="Lato"/>
                <a:sym typeface="Lato"/>
              </a:rPr>
              <a:t>si no fueses aquí tan tarde enviada!</a:t>
            </a:r>
            <a:endParaRPr sz="140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400">
                <a:latin typeface="Lato"/>
                <a:ea typeface="Lato"/>
                <a:cs typeface="Lato"/>
                <a:sym typeface="Lato"/>
              </a:rPr>
              <a:t>Por vos yo ardo y aun en vos respiro;</a:t>
            </a:r>
            <a:endParaRPr sz="140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400">
                <a:latin typeface="Lato"/>
                <a:ea typeface="Lato"/>
                <a:cs typeface="Lato"/>
                <a:sym typeface="Lato"/>
              </a:rPr>
              <a:t>que yo fui vuestro; y, si ya más no os veo,</a:t>
            </a:r>
            <a:endParaRPr sz="140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400">
                <a:latin typeface="Lato"/>
                <a:ea typeface="Lato"/>
                <a:cs typeface="Lato"/>
                <a:sym typeface="Lato"/>
              </a:rPr>
              <a:t>ningún otro dolor más me penetra.</a:t>
            </a:r>
            <a:endParaRPr sz="140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400">
                <a:latin typeface="Lato"/>
                <a:ea typeface="Lato"/>
                <a:cs typeface="Lato"/>
                <a:sym typeface="Lato"/>
              </a:rPr>
              <a:t>Cuando partí de vos en cruel retiro,</a:t>
            </a:r>
            <a:endParaRPr sz="140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400">
                <a:latin typeface="Lato"/>
                <a:ea typeface="Lato"/>
                <a:cs typeface="Lato"/>
                <a:sym typeface="Lato"/>
              </a:rPr>
              <a:t>de esperanza me llenasteis y deseo;</a:t>
            </a:r>
            <a:endParaRPr sz="140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400">
                <a:latin typeface="Lato"/>
                <a:ea typeface="Lato"/>
                <a:cs typeface="Lato"/>
                <a:sym typeface="Lato"/>
              </a:rPr>
              <a:t>mas en el viento se escribió la letra.</a:t>
            </a:r>
            <a:endParaRPr sz="140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5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CONTEXTO BIOGRÁFICO Y LITERARIO</a:t>
            </a:r>
            <a:endParaRPr/>
          </a:p>
        </p:txBody>
      </p:sp>
      <p:sp>
        <p:nvSpPr>
          <p:cNvPr id="148" name="Google Shape;148;p15"/>
          <p:cNvSpPr txBox="1">
            <a:spLocks noGrp="1"/>
          </p:cNvSpPr>
          <p:nvPr>
            <p:ph type="body" idx="1"/>
          </p:nvPr>
        </p:nvSpPr>
        <p:spPr>
          <a:xfrm>
            <a:off x="928200" y="1742025"/>
            <a:ext cx="3776400" cy="205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</a:pPr>
            <a:r>
              <a:rPr lang="es" sz="1400">
                <a:solidFill>
                  <a:srgbClr val="FFFFFF"/>
                </a:solidFill>
              </a:rPr>
              <a:t>“Ay, bello gesto, ay, plácida mirada,” soneto de la obra “Il Canzoniere”, obra más emblemática de Petrarca</a:t>
            </a:r>
            <a:endParaRPr sz="1400">
              <a:solidFill>
                <a:srgbClr val="FFFFFF"/>
              </a:solidFill>
            </a:endParaRPr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</a:pPr>
            <a:r>
              <a:rPr lang="es" sz="1400">
                <a:solidFill>
                  <a:srgbClr val="FFFFFF"/>
                </a:solidFill>
              </a:rPr>
              <a:t>Francesco Petrarca (1304-1374), lírico y humanista italiano </a:t>
            </a:r>
            <a:endParaRPr sz="1400">
              <a:solidFill>
                <a:srgbClr val="FFFFFF"/>
              </a:solidFill>
            </a:endParaRPr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</a:pPr>
            <a:r>
              <a:rPr lang="es" sz="1400">
                <a:solidFill>
                  <a:srgbClr val="FFFFFF"/>
                </a:solidFill>
              </a:rPr>
              <a:t>Inspiró a poetas con el petrarquismo </a:t>
            </a:r>
            <a:endParaRPr sz="1400">
              <a:solidFill>
                <a:srgbClr val="FFFFFF"/>
              </a:solidFill>
            </a:endParaRPr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</a:pPr>
            <a:r>
              <a:rPr lang="es" sz="1400">
                <a:solidFill>
                  <a:srgbClr val="FFFFFF"/>
                </a:solidFill>
              </a:rPr>
              <a:t>Petrarquismo: exaltar la belleza en todo  lo relativo al mundo femenino.</a:t>
            </a:r>
            <a:endParaRPr sz="1400">
              <a:solidFill>
                <a:srgbClr val="FFFFFF"/>
              </a:solidFill>
            </a:endParaRPr>
          </a:p>
        </p:txBody>
      </p:sp>
      <p:pic>
        <p:nvPicPr>
          <p:cNvPr id="149" name="Google Shape;149;p15" descr="Resultado de imagen de CANZONIERE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34275" y="1147350"/>
            <a:ext cx="2511981" cy="36053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6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FFFFFF"/>
                </a:solidFill>
              </a:rPr>
              <a:t>MÉTRICA Y RIMA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55" name="Google Shape;155;p16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· Poema de 14 versos divididos en 4 estrofas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s"/>
              <a:t>·</a:t>
            </a:r>
            <a:r>
              <a:rPr lang="es"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s">
                <a:solidFill>
                  <a:srgbClr val="FFFFFF"/>
                </a:solidFill>
              </a:rPr>
              <a:t>La estructura de la rima es ABBA ABBA CDE CDE y es una rima consonante.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7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/>
              <a:t>TEMA Y ESTRUCTURA</a:t>
            </a:r>
            <a:endParaRPr sz="2400"/>
          </a:p>
        </p:txBody>
      </p:sp>
      <p:sp>
        <p:nvSpPr>
          <p:cNvPr id="161" name="Google Shape;161;p17"/>
          <p:cNvSpPr txBox="1">
            <a:spLocks noGrp="1"/>
          </p:cNvSpPr>
          <p:nvPr>
            <p:ph type="body" idx="1"/>
          </p:nvPr>
        </p:nvSpPr>
        <p:spPr>
          <a:xfrm>
            <a:off x="2128350" y="921775"/>
            <a:ext cx="48873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s" sz="1400"/>
              <a:t>El tema es el desamor, y este poema está dividido en 2 partes.</a:t>
            </a:r>
            <a:endParaRPr sz="1400"/>
          </a:p>
        </p:txBody>
      </p:sp>
      <p:pic>
        <p:nvPicPr>
          <p:cNvPr id="162" name="Google Shape;162;p17" descr="Resultado de imagen de petrarca y laura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80800" y="1835875"/>
            <a:ext cx="2699400" cy="2114310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Google Shape;163;p17"/>
          <p:cNvSpPr txBox="1"/>
          <p:nvPr/>
        </p:nvSpPr>
        <p:spPr>
          <a:xfrm>
            <a:off x="588550" y="1835875"/>
            <a:ext cx="2699400" cy="163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1a parte (dos  primeras estrofas)</a:t>
            </a:r>
            <a:endParaRPr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Habla sobre la tristeza que siente y que lo único que espera es la muerte.</a:t>
            </a:r>
            <a:endParaRPr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64" name="Google Shape;164;p17"/>
          <p:cNvSpPr txBox="1"/>
          <p:nvPr/>
        </p:nvSpPr>
        <p:spPr>
          <a:xfrm>
            <a:off x="6130725" y="1835875"/>
            <a:ext cx="2645700" cy="186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2a parte (dos últimas estrofas)</a:t>
            </a:r>
            <a:endParaRPr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Habla sobre lo mucho que la extraña y del gran dolor que siente desde que la perdió</a:t>
            </a:r>
            <a:endParaRPr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8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FIGURAS LITERARIAS Y RETÓRICAS</a:t>
            </a:r>
            <a:endParaRPr/>
          </a:p>
        </p:txBody>
      </p:sp>
      <p:sp>
        <p:nvSpPr>
          <p:cNvPr id="170" name="Google Shape;170;p18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· Anáfora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s"/>
              <a:t>· Metonimia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s"/>
              <a:t>· Hipérlobe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s"/>
              <a:t>· Metáfora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9"/>
          <p:cNvSpPr txBox="1">
            <a:spLocks noGrp="1"/>
          </p:cNvSpPr>
          <p:nvPr>
            <p:ph type="title"/>
          </p:nvPr>
        </p:nvSpPr>
        <p:spPr>
          <a:xfrm>
            <a:off x="980000" y="400825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CONCLUSIÓN</a:t>
            </a:r>
            <a:endParaRPr/>
          </a:p>
        </p:txBody>
      </p:sp>
      <p:sp>
        <p:nvSpPr>
          <p:cNvPr id="176" name="Google Shape;176;p19"/>
          <p:cNvSpPr txBox="1">
            <a:spLocks noGrp="1"/>
          </p:cNvSpPr>
          <p:nvPr>
            <p:ph type="body" idx="1"/>
          </p:nvPr>
        </p:nvSpPr>
        <p:spPr>
          <a:xfrm>
            <a:off x="1052650" y="2483650"/>
            <a:ext cx="3901200" cy="138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s"/>
              <a:t>Tema del poema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s"/>
              <a:t>Características de Petrarca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s"/>
              <a:t>Petrarquismo</a:t>
            </a:r>
            <a:endParaRPr/>
          </a:p>
        </p:txBody>
      </p:sp>
      <p:pic>
        <p:nvPicPr>
          <p:cNvPr id="177" name="Google Shape;177;p19" descr="Resultado de imagen de CANZONIERE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75950" y="1517050"/>
            <a:ext cx="3012200" cy="3012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321</Words>
  <Application>Microsoft Office PowerPoint</Application>
  <PresentationFormat>Presentació en pantalla (16:9)</PresentationFormat>
  <Paragraphs>49</Paragraphs>
  <Slides>7</Slides>
  <Notes>7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4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7</vt:i4>
      </vt:variant>
    </vt:vector>
  </HeadingPairs>
  <TitlesOfParts>
    <vt:vector size="12" baseType="lpstr">
      <vt:lpstr>Arial</vt:lpstr>
      <vt:lpstr>Montserrat</vt:lpstr>
      <vt:lpstr>Georgia</vt:lpstr>
      <vt:lpstr>Lato</vt:lpstr>
      <vt:lpstr>Focus</vt:lpstr>
      <vt:lpstr>“Ay, bello gesto, ay, plácida mirada,” </vt:lpstr>
      <vt:lpstr>¡Ay, bello gesto, ay, plácida mirada, ay, siempre grave andar bello y ligero! ¡Ay, voz que hacía genio áspero y fiero humilde, y gente vil aun respetada!  ¡Ay, risa donde flecha fue arrojada por que otro bien que muerte ya no espero! ¡Alma digna a más alto reino y fuero, si no fueses aquí tan tarde enviada!  Por vos yo ardo y aun en vos respiro; que yo fui vuestro; y, si ya más no os veo, ningún otro dolor más me penetra.  Cuando partí de vos en cruel retiro, de esperanza me llenasteis y deseo; mas en el viento se escribió la letra. </vt:lpstr>
      <vt:lpstr>CONTEXTO BIOGRÁFICO Y LITERARIO</vt:lpstr>
      <vt:lpstr>MÉTRICA Y RIMA</vt:lpstr>
      <vt:lpstr>TEMA Y ESTRUCTURA</vt:lpstr>
      <vt:lpstr>FIGURAS LITERARIAS Y RETÓRICAS</vt:lpstr>
      <vt:lpstr>CONCLUSIÓN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“Ay, bello gesto, ay, plácida mirada,” </dc:title>
  <dc:creator>Alumnes</dc:creator>
  <cp:lastModifiedBy>Alumnes</cp:lastModifiedBy>
  <cp:revision>1</cp:revision>
  <dcterms:modified xsi:type="dcterms:W3CDTF">2019-11-06T11:11:57Z</dcterms:modified>
</cp:coreProperties>
</file>