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Montserrat" charset="0"/>
      <p:regular r:id="rId10"/>
      <p:bold r:id="rId11"/>
      <p:italic r:id="rId12"/>
      <p:boldItalic r:id="rId13"/>
    </p:embeddedFont>
    <p:embeddedFont>
      <p:font typeface="Georgia" pitchFamily="18" charset="0"/>
      <p:regular r:id="rId14"/>
      <p:bold r:id="rId15"/>
      <p:italic r:id="rId16"/>
      <p:boldItalic r:id="rId17"/>
    </p:embeddedFont>
    <p:embeddedFont>
      <p:font typeface="Lato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-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942225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09eb3986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09eb3986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09c37cc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09c37cc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09c37cc3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09c37cc3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09c37cc3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09c37cc3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09c37cc3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09c37cc3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709c37cc3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709c37cc3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6508750" y="221725"/>
            <a:ext cx="2398800" cy="21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 b="1">
                <a:solidFill>
                  <a:srgbClr val="000000"/>
                </a:solidFill>
              </a:rPr>
              <a:t>“Ay, bello gesto, ay, plácida mirada,”</a:t>
            </a:r>
            <a:endParaRPr sz="30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7112025" y="3579425"/>
            <a:ext cx="1693200" cy="8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/>
              <a:t>Sebastian Gutierrez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/>
              <a:t>Gerard García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/>
              <a:t>Aaron Salinas</a:t>
            </a:r>
            <a:endParaRPr b="1"/>
          </a:p>
        </p:txBody>
      </p:sp>
      <p:sp>
        <p:nvSpPr>
          <p:cNvPr id="136" name="Google Shape;136;p13"/>
          <p:cNvSpPr txBox="1"/>
          <p:nvPr/>
        </p:nvSpPr>
        <p:spPr>
          <a:xfrm>
            <a:off x="7112025" y="3327125"/>
            <a:ext cx="1693200" cy="3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1ro de Bachillerato</a:t>
            </a:r>
            <a:endParaRPr b="1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7080250" y="4385475"/>
            <a:ext cx="1827300" cy="6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latin typeface="Lato"/>
                <a:ea typeface="Lato"/>
                <a:cs typeface="Lato"/>
                <a:sym typeface="Lato"/>
              </a:rPr>
              <a:t>Literatura Universal</a:t>
            </a:r>
            <a:endParaRPr b="1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¡Ay, bello gesto, ay, plácida mirada,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ay, siempre grave andar bello y ligero!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¡Ay, voz que hacía genio áspero y fiero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humilde, y gente vil aun respetada!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¡Ay, risa donde flecha fue arrojada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por que otro bien que muerte ya no espero!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¡Alma digna a más alto reino y fuero,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si no fueses aquí tan tarde enviada!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Por vos yo ardo y aun en vos respiro;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que yo fui vuestro; y, si ya más no os veo,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ningún otro dolor más me penetra.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Cuando partí de vos en cruel retiro,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de esperanza me llenasteis y deseo;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latin typeface="Lato"/>
                <a:ea typeface="Lato"/>
                <a:cs typeface="Lato"/>
                <a:sym typeface="Lato"/>
              </a:rPr>
              <a:t>mas en el viento se escribió la letra.</a:t>
            </a:r>
            <a:endParaRPr sz="14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CONTEXTO BIOGRÁFICO Y LITERARIO</a:t>
            </a:r>
            <a:endParaRPr/>
          </a:p>
        </p:txBody>
      </p:sp>
      <p:sp>
        <p:nvSpPr>
          <p:cNvPr id="148" name="Google Shape;148;p15"/>
          <p:cNvSpPr txBox="1">
            <a:spLocks noGrp="1"/>
          </p:cNvSpPr>
          <p:nvPr>
            <p:ph type="body" idx="1"/>
          </p:nvPr>
        </p:nvSpPr>
        <p:spPr>
          <a:xfrm>
            <a:off x="928200" y="1742025"/>
            <a:ext cx="3776400" cy="20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s" sz="1400">
                <a:solidFill>
                  <a:srgbClr val="FFFFFF"/>
                </a:solidFill>
              </a:rPr>
              <a:t>“Ay, bello gesto, ay, plácida mirada,” soneto de la obra “Il Canzoniere”, obra más emblemática de Petrarca</a:t>
            </a:r>
            <a:endParaRPr sz="1400">
              <a:solidFill>
                <a:srgbClr val="FFFFFF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s" sz="1400">
                <a:solidFill>
                  <a:srgbClr val="FFFFFF"/>
                </a:solidFill>
              </a:rPr>
              <a:t>Francesco Petrarca (1304-1374), lírico y humanista italiano </a:t>
            </a:r>
            <a:endParaRPr sz="1400">
              <a:solidFill>
                <a:srgbClr val="FFFFFF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s" sz="1400">
                <a:solidFill>
                  <a:srgbClr val="FFFFFF"/>
                </a:solidFill>
              </a:rPr>
              <a:t>Inspiró a poetas con el petrarquismo </a:t>
            </a:r>
            <a:endParaRPr sz="1400">
              <a:solidFill>
                <a:srgbClr val="FFFFFF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</a:pPr>
            <a:r>
              <a:rPr lang="es" sz="1400">
                <a:solidFill>
                  <a:srgbClr val="FFFFFF"/>
                </a:solidFill>
              </a:rPr>
              <a:t>Petrarquismo: exaltar la belleza en todo  lo relativo al mundo femenino.</a:t>
            </a:r>
            <a:endParaRPr sz="1400">
              <a:solidFill>
                <a:srgbClr val="FFFFFF"/>
              </a:solidFill>
            </a:endParaRPr>
          </a:p>
        </p:txBody>
      </p:sp>
      <p:pic>
        <p:nvPicPr>
          <p:cNvPr id="149" name="Google Shape;149;p15" descr="Resultado de imagen de CANZONIER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4275" y="1147350"/>
            <a:ext cx="2511981" cy="3605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MÉTRICA Y RIMA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5" name="Google Shape;155;p16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· Poema de 14 versos divididos en 4 estrofas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·</a:t>
            </a:r>
            <a:r>
              <a:rPr lang="es"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s">
                <a:solidFill>
                  <a:srgbClr val="FFFFFF"/>
                </a:solidFill>
              </a:rPr>
              <a:t>La estructura de la rima es ABBA ABBA CDE CDE y es una rima consonante.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TEMA Y ESTRUCTURA</a:t>
            </a:r>
            <a:endParaRPr sz="2400"/>
          </a:p>
        </p:txBody>
      </p:sp>
      <p:sp>
        <p:nvSpPr>
          <p:cNvPr id="161" name="Google Shape;161;p17"/>
          <p:cNvSpPr txBox="1">
            <a:spLocks noGrp="1"/>
          </p:cNvSpPr>
          <p:nvPr>
            <p:ph type="body" idx="1"/>
          </p:nvPr>
        </p:nvSpPr>
        <p:spPr>
          <a:xfrm>
            <a:off x="2128350" y="921775"/>
            <a:ext cx="48873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1400"/>
              <a:t>El tema es el desamor, y este poema está dividido en 2 partes.</a:t>
            </a:r>
            <a:endParaRPr sz="1400"/>
          </a:p>
        </p:txBody>
      </p:sp>
      <p:pic>
        <p:nvPicPr>
          <p:cNvPr id="162" name="Google Shape;162;p17" descr="Resultado de imagen de petrarca y laur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0800" y="1835875"/>
            <a:ext cx="2699400" cy="211431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7"/>
          <p:cNvSpPr txBox="1"/>
          <p:nvPr/>
        </p:nvSpPr>
        <p:spPr>
          <a:xfrm>
            <a:off x="588550" y="1835875"/>
            <a:ext cx="2699400" cy="16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1a parte (dos  primeras estrofas)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Habla sobre la tristeza que siente y que lo único que espera es la muerte.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4" name="Google Shape;164;p17"/>
          <p:cNvSpPr txBox="1"/>
          <p:nvPr/>
        </p:nvSpPr>
        <p:spPr>
          <a:xfrm>
            <a:off x="6130725" y="1835875"/>
            <a:ext cx="2645700" cy="18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2a parte (dos últimas estrofas)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Habla sobre lo mucho que la extraña y del gran dolor que siente desde que la perdió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FIGURAS LITERARIAS Y RETÓRICAS</a:t>
            </a:r>
            <a:endParaRPr/>
          </a:p>
        </p:txBody>
      </p:sp>
      <p:sp>
        <p:nvSpPr>
          <p:cNvPr id="170" name="Google Shape;170;p18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· Anáfora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· Metonimia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"/>
              <a:t>· Hipérlobe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/>
              <a:t>· Metáfora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9"/>
          <p:cNvSpPr txBox="1">
            <a:spLocks noGrp="1"/>
          </p:cNvSpPr>
          <p:nvPr>
            <p:ph type="title"/>
          </p:nvPr>
        </p:nvSpPr>
        <p:spPr>
          <a:xfrm>
            <a:off x="980000" y="400825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CONCLUSIÓN</a:t>
            </a:r>
            <a:endParaRPr/>
          </a:p>
        </p:txBody>
      </p:sp>
      <p:sp>
        <p:nvSpPr>
          <p:cNvPr id="176" name="Google Shape;176;p19"/>
          <p:cNvSpPr txBox="1">
            <a:spLocks noGrp="1"/>
          </p:cNvSpPr>
          <p:nvPr>
            <p:ph type="body" idx="1"/>
          </p:nvPr>
        </p:nvSpPr>
        <p:spPr>
          <a:xfrm>
            <a:off x="1052650" y="2483650"/>
            <a:ext cx="3901200" cy="13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s"/>
              <a:t>Tema del poema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s"/>
              <a:t>Características de Petrarca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s"/>
              <a:t>Petrarquismo</a:t>
            </a:r>
            <a:endParaRPr/>
          </a:p>
        </p:txBody>
      </p:sp>
      <p:pic>
        <p:nvPicPr>
          <p:cNvPr id="177" name="Google Shape;177;p19" descr="Resultado de imagen de CANZONIER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5950" y="1517050"/>
            <a:ext cx="3012200" cy="30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</Words>
  <Application>Microsoft Office PowerPoint</Application>
  <PresentationFormat>Presentació en pantalla (16:9)</PresentationFormat>
  <Paragraphs>49</Paragraphs>
  <Slides>7</Slides>
  <Notes>7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7</vt:i4>
      </vt:variant>
    </vt:vector>
  </HeadingPairs>
  <TitlesOfParts>
    <vt:vector size="12" baseType="lpstr">
      <vt:lpstr>Arial</vt:lpstr>
      <vt:lpstr>Montserrat</vt:lpstr>
      <vt:lpstr>Georgia</vt:lpstr>
      <vt:lpstr>Lato</vt:lpstr>
      <vt:lpstr>Focus</vt:lpstr>
      <vt:lpstr>“Ay, bello gesto, ay, plácida mirada,” </vt:lpstr>
      <vt:lpstr>¡Ay, bello gesto, ay, plácida mirada, ay, siempre grave andar bello y ligero! ¡Ay, voz que hacía genio áspero y fiero humilde, y gente vil aun respetada!  ¡Ay, risa donde flecha fue arrojada por que otro bien que muerte ya no espero! ¡Alma digna a más alto reino y fuero, si no fueses aquí tan tarde enviada!  Por vos yo ardo y aun en vos respiro; que yo fui vuestro; y, si ya más no os veo, ningún otro dolor más me penetra.  Cuando partí de vos en cruel retiro, de esperanza me llenasteis y deseo; mas en el viento se escribió la letra. </vt:lpstr>
      <vt:lpstr>CONTEXTO BIOGRÁFICO Y LITERARIO</vt:lpstr>
      <vt:lpstr>MÉTRICA Y RIMA</vt:lpstr>
      <vt:lpstr>TEMA Y ESTRUCTURA</vt:lpstr>
      <vt:lpstr>FIGURAS LITERARIAS Y RETÓRICAS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“Ay, bello gesto, ay, plácida mirada,” </dc:title>
  <dc:creator>Alumnes</dc:creator>
  <cp:lastModifiedBy>Alumnes</cp:lastModifiedBy>
  <cp:revision>1</cp:revision>
  <dcterms:modified xsi:type="dcterms:W3CDTF">2019-11-06T11:11:57Z</dcterms:modified>
</cp:coreProperties>
</file>