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Caveat" charset="0"/>
      <p:regular r:id="rId12"/>
      <p:bold r:id="rId13"/>
    </p:embeddedFont>
    <p:embeddedFont>
      <p:font typeface="Georgia" pitchFamily="18" charset="0"/>
      <p:regular r:id="rId14"/>
      <p:bold r:id="rId15"/>
      <p:italic r:id="rId16"/>
      <p:boldItalic r:id="rId17"/>
    </p:embeddedFont>
    <p:embeddedFont>
      <p:font typeface="Impact" pitchFamily="34" charset="0"/>
      <p:regular r:id="rId18"/>
    </p:embeddedFont>
    <p:embeddedFont>
      <p:font typeface="Average" charset="0"/>
      <p:regular r:id="rId19"/>
    </p:embeddedFont>
    <p:embeddedFont>
      <p:font typeface="Oswald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84" y="-5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43543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659ad92d5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659ad92d5b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59ad92d5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59ad92d5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659ad92d5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659ad92d5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659ad92d5b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659ad92d5b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659ad92d5b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659ad92d5b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59ad92d5b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659ad92d5b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659ad92d5b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659ad92d5b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59ad92d5b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659ad92d5b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/wordpress/diccionario-literario/diccionario-literario-locus-amoenu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792900" y="2179200"/>
            <a:ext cx="7558200" cy="10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 u="sng">
                <a:solidFill>
                  <a:schemeClr val="dk1"/>
                </a:solidFill>
                <a:highlight>
                  <a:srgbClr val="43434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“BEATUS ILLE” </a:t>
            </a:r>
            <a:endParaRPr sz="3600" b="1" u="sng">
              <a:solidFill>
                <a:schemeClr val="dk1"/>
              </a:solidFill>
              <a:highlight>
                <a:srgbClr val="43434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>
                <a:solidFill>
                  <a:schemeClr val="dk1"/>
                </a:solidFill>
                <a:highlight>
                  <a:srgbClr val="43434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(Horacio)</a:t>
            </a:r>
            <a:endParaRPr sz="3600" b="1">
              <a:solidFill>
                <a:schemeClr val="dk1"/>
              </a:solidFill>
              <a:highlight>
                <a:srgbClr val="43434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b="1" u="sng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7538550" y="4063800"/>
            <a:ext cx="1958700" cy="10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Ruth Guirado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Núria Quero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1º Bachillerato 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/>
        </p:nvSpPr>
        <p:spPr>
          <a:xfrm>
            <a:off x="1099375" y="569325"/>
            <a:ext cx="6439200" cy="3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ÍNDICE</a:t>
            </a:r>
            <a:endParaRPr sz="2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2552125" y="1384000"/>
            <a:ext cx="5143500" cy="30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FFFFF"/>
                </a:solidFill>
              </a:rPr>
              <a:t>1-Contexto biográfico y literario</a:t>
            </a:r>
            <a:endParaRPr sz="1800">
              <a:solidFill>
                <a:srgbClr val="FFFFFF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FFFFF"/>
                </a:solidFill>
              </a:rPr>
              <a:t>2-Métrica y rima</a:t>
            </a:r>
            <a:endParaRPr sz="1800">
              <a:solidFill>
                <a:srgbClr val="FFFFFF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FFFFF"/>
                </a:solidFill>
              </a:rPr>
              <a:t>3-Tema</a:t>
            </a:r>
            <a:endParaRPr sz="1800">
              <a:solidFill>
                <a:srgbClr val="FFFFFF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FFFFF"/>
                </a:solidFill>
              </a:rPr>
              <a:t>4-Estructura</a:t>
            </a:r>
            <a:endParaRPr sz="1800">
              <a:solidFill>
                <a:srgbClr val="FFFFFF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FFFFF"/>
                </a:solidFill>
              </a:rPr>
              <a:t>5-Figuras literarias y retóricas</a:t>
            </a:r>
            <a:endParaRPr sz="1800">
              <a:solidFill>
                <a:srgbClr val="FFFFFF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FFFFF"/>
                </a:solidFill>
              </a:rPr>
              <a:t>6-Conclusión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/>
              <a:t>1-Contexto biográfico y literario</a:t>
            </a:r>
            <a:endParaRPr sz="3000"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11700" y="11914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CONTEXTO BIOGRÁFICO 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</a:pPr>
            <a:r>
              <a:rPr lang="e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Horacio hijo de un esclavo liberto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</a:pPr>
            <a:r>
              <a:rPr lang="e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 padre invirtió mucho dinero en su educación 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</a:pPr>
            <a:r>
              <a:rPr lang="e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Estudió en Roma y Atenas 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</a:pPr>
            <a:r>
              <a:rPr lang="e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 unió a un partido republicano 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</a:pPr>
            <a:r>
              <a:rPr lang="e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Trabajo como escritor cuestor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</a:pPr>
            <a:r>
              <a:rPr lang="e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 escrito varias obras, beatus ille una de las más importantes 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CONTEXTO LITERARIO 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</a:pPr>
            <a:r>
              <a:rPr lang="e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Literatura romana (</a:t>
            </a:r>
            <a:r>
              <a:rPr lang="es"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literatura latina  o lírica romana</a:t>
            </a:r>
            <a:r>
              <a:rPr lang="e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)      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CONTEXTO HISTÓRICO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</a:pPr>
            <a:r>
              <a:rPr lang="e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Imperio romano (27 a.C - 476 d.aC)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1000" y="1017725"/>
            <a:ext cx="1714500" cy="339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/>
              <a:t>2-Métrica y rima</a:t>
            </a:r>
            <a:endParaRPr sz="3000"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s">
                <a:solidFill>
                  <a:srgbClr val="FFFFFF"/>
                </a:solidFill>
              </a:rPr>
              <a:t>Desaparición de métrica  a lo largo de la historia 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s">
                <a:solidFill>
                  <a:srgbClr val="FFFFFF"/>
                </a:solidFill>
              </a:rPr>
              <a:t>Adaptación al verso yámbico (poesía griega y latina)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s">
                <a:solidFill>
                  <a:srgbClr val="FFFFFF"/>
                </a:solidFill>
              </a:rPr>
              <a:t>Cláusulas rítmicas 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5876" y="2488025"/>
            <a:ext cx="2831975" cy="194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/>
              <a:t>3-Tema</a:t>
            </a:r>
            <a:endParaRPr sz="3000"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s">
                <a:solidFill>
                  <a:srgbClr val="FFFFFF"/>
                </a:solidFill>
              </a:rPr>
              <a:t>Beatus Ille - “Feliz aquel”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s">
                <a:solidFill>
                  <a:srgbClr val="FFFFFF"/>
                </a:solidFill>
              </a:rPr>
              <a:t>Segundo Épodo del autor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s">
                <a:solidFill>
                  <a:srgbClr val="FFFFFF"/>
                </a:solidFill>
              </a:rPr>
              <a:t>Tema: elogio a la vida tranquila de campo, crítica a la vida de ciudad, a los usureros y a los ricos que quieren desprenderse de sus riquezas apartándose al campo.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s">
                <a:solidFill>
                  <a:srgbClr val="FFFFFF"/>
                </a:solidFill>
              </a:rPr>
              <a:t>Vida de campo- muy atractiva en la época</a:t>
            </a:r>
            <a:endParaRPr>
              <a:solidFill>
                <a:srgbClr val="FFFFFF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8125" y="2867875"/>
            <a:ext cx="2806850" cy="1871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/>
              <a:t>4-Estructura</a:t>
            </a:r>
            <a:endParaRPr sz="3000"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    Poema dividido en 5 partes: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1ª-habla sobre el hombre alejado de ocupaciones y que vive en el campo.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2ª-trata sobre el entorno , el medio ambiente y los animales.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3ª-del amor y las esposas. 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4ª-Alfio habla sobre los manjares que da la naturaleza, concretamente en su región . 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5ª- después de que Alfio ha discursado todo esto, recoge su dinero para convertirse en labrador</a:t>
            </a:r>
            <a:r>
              <a:rPr lang="es">
                <a:solidFill>
                  <a:srgbClr val="B7B7B7"/>
                </a:solidFill>
                <a:latin typeface="Oswald"/>
                <a:ea typeface="Oswald"/>
                <a:cs typeface="Oswald"/>
                <a:sym typeface="Oswald"/>
              </a:rPr>
              <a:t>  </a:t>
            </a:r>
            <a:r>
              <a:rPr lang="es" sz="11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     </a:t>
            </a:r>
            <a:endParaRPr sz="11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5750" y="3354538"/>
            <a:ext cx="2876550" cy="159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/>
              <a:t>5-Figuras literarias y retóricas</a:t>
            </a:r>
            <a:endParaRPr sz="3000"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s">
                <a:solidFill>
                  <a:srgbClr val="FFFFFF"/>
                </a:solidFill>
              </a:rPr>
              <a:t>Anáfora 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s">
                <a:solidFill>
                  <a:srgbClr val="FFFFFF"/>
                </a:solidFill>
              </a:rPr>
              <a:t>Comparación 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s">
                <a:solidFill>
                  <a:srgbClr val="FFFFFF"/>
                </a:solidFill>
              </a:rPr>
              <a:t>Aliteración 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s">
                <a:solidFill>
                  <a:srgbClr val="FFFFFF"/>
                </a:solidFill>
              </a:rPr>
              <a:t>Enumeración 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s">
                <a:solidFill>
                  <a:srgbClr val="FFFFFF"/>
                </a:solidFill>
              </a:rPr>
              <a:t>Hipérbole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s">
                <a:solidFill>
                  <a:srgbClr val="FFFFFF"/>
                </a:solidFill>
              </a:rPr>
              <a:t>Epíteto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/>
              <a:t>5-Conclusión</a:t>
            </a:r>
            <a:endParaRPr sz="3000"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s">
                <a:solidFill>
                  <a:srgbClr val="FFFFFF"/>
                </a:solidFill>
              </a:rPr>
              <a:t>Tema vigente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s">
                <a:solidFill>
                  <a:srgbClr val="FFFFFF"/>
                </a:solidFill>
              </a:rPr>
              <a:t>Tópico literario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s">
                <a:solidFill>
                  <a:srgbClr val="FFFFFF"/>
                </a:solidFill>
              </a:rPr>
              <a:t>Otros tópicos: Carpe diem (‘atrapa el día’), el </a:t>
            </a:r>
            <a:r>
              <a:rPr lang="es">
                <a:solidFill>
                  <a:srgbClr val="FFFFFF"/>
                </a:solidFill>
                <a:uFill>
                  <a:noFill/>
                </a:uFill>
                <a:hlinkClick r:id="rId3"/>
              </a:rPr>
              <a:t>Locus amoenus</a:t>
            </a:r>
            <a:r>
              <a:rPr lang="es">
                <a:solidFill>
                  <a:srgbClr val="FFFFFF"/>
                </a:solidFill>
              </a:rPr>
              <a:t> (la idealización de la realidad, para hacerla amena)...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s">
                <a:solidFill>
                  <a:srgbClr val="FFFFFF"/>
                </a:solidFill>
              </a:rPr>
              <a:t>Otras obras de la época </a:t>
            </a:r>
            <a:r>
              <a:rPr lang="es" sz="1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: </a:t>
            </a:r>
            <a:r>
              <a:rPr lang="es">
                <a:solidFill>
                  <a:srgbClr val="FFFFFF"/>
                </a:solidFill>
              </a:rPr>
              <a:t>Vivamus mea Lesbia atque (Valerio Catulo), Agrícola (Tacito)...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s">
                <a:solidFill>
                  <a:srgbClr val="FFFFFF"/>
                </a:solidFill>
              </a:rPr>
              <a:t>Poema inteligible y original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4275" y="3050749"/>
            <a:ext cx="1897400" cy="166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0"/>
          <p:cNvSpPr txBox="1"/>
          <p:nvPr/>
        </p:nvSpPr>
        <p:spPr>
          <a:xfrm>
            <a:off x="4117925" y="4703625"/>
            <a:ext cx="2210100" cy="1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(Tacito)</a:t>
            </a:r>
            <a:endParaRPr b="1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311700" y="6420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36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¡MUCHAS GRACIAS POR VUESTRA ATENCIÓN!</a:t>
            </a:r>
            <a:endParaRPr sz="36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</Words>
  <Application>Microsoft Office PowerPoint</Application>
  <PresentationFormat>Presentació en pantalla (16:9)</PresentationFormat>
  <Paragraphs>64</Paragraphs>
  <Slides>9</Slides>
  <Notes>9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7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9</vt:i4>
      </vt:variant>
    </vt:vector>
  </HeadingPairs>
  <TitlesOfParts>
    <vt:vector size="17" baseType="lpstr">
      <vt:lpstr>Arial</vt:lpstr>
      <vt:lpstr>Caveat</vt:lpstr>
      <vt:lpstr>Georgia</vt:lpstr>
      <vt:lpstr>Impact</vt:lpstr>
      <vt:lpstr>Times New Roman</vt:lpstr>
      <vt:lpstr>Average</vt:lpstr>
      <vt:lpstr>Oswald</vt:lpstr>
      <vt:lpstr>Slate</vt:lpstr>
      <vt:lpstr>Presentació del PowerPoint</vt:lpstr>
      <vt:lpstr>Presentació del PowerPoint</vt:lpstr>
      <vt:lpstr>1-Contexto biográfico y literario</vt:lpstr>
      <vt:lpstr>2-Métrica y rima</vt:lpstr>
      <vt:lpstr>3-Tema</vt:lpstr>
      <vt:lpstr>4-Estructura</vt:lpstr>
      <vt:lpstr>5-Figuras literarias y retóricas</vt:lpstr>
      <vt:lpstr>5-Conclusión</vt:lpstr>
      <vt:lpstr>Presentació del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Alumnes</dc:creator>
  <cp:lastModifiedBy>Alumnes</cp:lastModifiedBy>
  <cp:revision>1</cp:revision>
  <dcterms:modified xsi:type="dcterms:W3CDTF">2019-11-06T11:16:26Z</dcterms:modified>
</cp:coreProperties>
</file>