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/>
          <a:p>
            <a:r>
              <a:rPr b="0" lang="es-ES" sz="52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42E8BA15-3970-4FCB-8E5F-D8192CA23F6C}" type="slidenum">
              <a:rPr b="0" lang="es-ES" sz="1000" spc="-1" strike="noStrike">
                <a:solidFill>
                  <a:srgbClr val="595959"/>
                </a:solidFill>
                <a:latin typeface="Arial"/>
                <a:ea typeface="Arial"/>
              </a:rPr>
              <a:t>&lt;número&gt;</a:t>
            </a:fld>
            <a:endParaRPr b="0" lang="es-ES" sz="10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Pulse para editar el formato de esquema del texto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/>
          <a:p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Pulse para editar el formato de esquema del texto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46D20A7D-9B84-4117-9E13-461DB6CC99E8}" type="slidenum">
              <a:rPr b="0" lang="es-ES" sz="1000" spc="-1" strike="noStrike">
                <a:solidFill>
                  <a:srgbClr val="595959"/>
                </a:solidFill>
                <a:latin typeface="Arial"/>
                <a:ea typeface="Arial"/>
              </a:rPr>
              <a:t>&lt;número&gt;</a:t>
            </a:fld>
            <a:endParaRPr b="0" lang="es-E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d9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150480" y="1298520"/>
            <a:ext cx="9380160" cy="6998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000000"/>
                </a:solidFill>
                <a:latin typeface="Arial"/>
                <a:ea typeface="Arial"/>
              </a:rPr>
              <a:t>SONETO CXXXVII:</a:t>
            </a:r>
            <a:br/>
            <a:r>
              <a:rPr b="1" lang="es-ES" sz="2400" spc="-1" strike="noStrike">
                <a:solidFill>
                  <a:srgbClr val="000000"/>
                </a:solidFill>
                <a:latin typeface="Arial"/>
                <a:ea typeface="Arial"/>
              </a:rPr>
              <a:t> Amor, ciego estúpido, qué le has hecho a mis ojos.</a:t>
            </a:r>
            <a:br/>
            <a:br/>
            <a:r>
              <a:rPr b="1" lang="es-ES" sz="2400" spc="-1" strike="noStrike">
                <a:solidFill>
                  <a:srgbClr val="000000"/>
                </a:solidFill>
                <a:latin typeface="Arial"/>
                <a:ea typeface="Arial"/>
              </a:rPr>
              <a:t>    -William Shakespeare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9" name="Google Shape;55;p13" descr=""/>
          <p:cNvPicPr/>
          <p:nvPr/>
        </p:nvPicPr>
        <p:blipFill>
          <a:blip r:embed="rId1"/>
          <a:srcRect l="0" t="0" r="0" b="16331"/>
          <a:stretch/>
        </p:blipFill>
        <p:spPr>
          <a:xfrm>
            <a:off x="5073120" y="1476720"/>
            <a:ext cx="3114360" cy="3338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d9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501120" y="387720"/>
            <a:ext cx="3233520" cy="60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CONTEXTO HISTÓRICO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638280" y="1370520"/>
            <a:ext cx="2149200" cy="60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2" name="Google Shape;62;p14" descr=""/>
          <p:cNvPicPr/>
          <p:nvPr/>
        </p:nvPicPr>
        <p:blipFill>
          <a:blip r:embed="rId1"/>
          <a:stretch/>
        </p:blipFill>
        <p:spPr>
          <a:xfrm>
            <a:off x="2898720" y="1076760"/>
            <a:ext cx="2095200" cy="2609640"/>
          </a:xfrm>
          <a:prstGeom prst="rect">
            <a:avLst/>
          </a:prstGeom>
          <a:ln>
            <a:noFill/>
          </a:ln>
        </p:spPr>
      </p:pic>
      <p:pic>
        <p:nvPicPr>
          <p:cNvPr id="83" name="Google Shape;63;p14" descr=""/>
          <p:cNvPicPr/>
          <p:nvPr/>
        </p:nvPicPr>
        <p:blipFill>
          <a:blip r:embed="rId2"/>
          <a:stretch/>
        </p:blipFill>
        <p:spPr>
          <a:xfrm>
            <a:off x="5393160" y="442800"/>
            <a:ext cx="3159720" cy="3877200"/>
          </a:xfrm>
          <a:prstGeom prst="rect">
            <a:avLst/>
          </a:prstGeom>
          <a:ln>
            <a:noFill/>
          </a:ln>
        </p:spPr>
      </p:pic>
      <p:sp>
        <p:nvSpPr>
          <p:cNvPr id="84" name="CustomShape 3"/>
          <p:cNvSpPr/>
          <p:nvPr/>
        </p:nvSpPr>
        <p:spPr>
          <a:xfrm>
            <a:off x="760320" y="1207440"/>
            <a:ext cx="1976760" cy="28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  <a:ea typeface="Arial"/>
              </a:rPr>
              <a:t>s. XVII - Inglaterra</a:t>
            </a:r>
            <a:endParaRPr b="0" lang="es-ES" sz="1400" spc="-1" strike="noStrike">
              <a:latin typeface="Arial"/>
            </a:endParaRPr>
          </a:p>
        </p:txBody>
      </p:sp>
      <p:sp>
        <p:nvSpPr>
          <p:cNvPr id="85" name="CustomShape 4"/>
          <p:cNvSpPr/>
          <p:nvPr/>
        </p:nvSpPr>
        <p:spPr>
          <a:xfrm>
            <a:off x="760320" y="1878480"/>
            <a:ext cx="1976760" cy="3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  <a:ea typeface="Arial"/>
              </a:rPr>
              <a:t>Renacimiento</a:t>
            </a:r>
            <a:endParaRPr b="0" lang="es-ES" sz="14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d9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433800" y="483480"/>
            <a:ext cx="7820280" cy="107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MÉTRICA</a:t>
            </a:r>
            <a:endParaRPr b="0" lang="es-ES" sz="1800" spc="-1" strike="noStrike">
              <a:latin typeface="Arial"/>
            </a:endParaRPr>
          </a:p>
        </p:txBody>
      </p:sp>
      <p:pic>
        <p:nvPicPr>
          <p:cNvPr id="87" name="Google Shape;71;p15" descr=""/>
          <p:cNvPicPr/>
          <p:nvPr/>
        </p:nvPicPr>
        <p:blipFill>
          <a:blip r:embed="rId1"/>
          <a:srcRect l="26167" t="22008" r="43424" b="10241"/>
          <a:stretch/>
        </p:blipFill>
        <p:spPr>
          <a:xfrm>
            <a:off x="2664720" y="296280"/>
            <a:ext cx="3915360" cy="4649760"/>
          </a:xfrm>
          <a:prstGeom prst="rect">
            <a:avLst/>
          </a:prstGeom>
          <a:ln>
            <a:noFill/>
          </a:ln>
        </p:spPr>
      </p:pic>
      <p:sp>
        <p:nvSpPr>
          <p:cNvPr id="88" name="CustomShape 2"/>
          <p:cNvSpPr/>
          <p:nvPr/>
        </p:nvSpPr>
        <p:spPr>
          <a:xfrm>
            <a:off x="2119320" y="1374480"/>
            <a:ext cx="507600" cy="261468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3"/>
          <p:cNvSpPr/>
          <p:nvPr/>
        </p:nvSpPr>
        <p:spPr>
          <a:xfrm>
            <a:off x="2230920" y="4226400"/>
            <a:ext cx="284760" cy="65664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4"/>
          <p:cNvSpPr/>
          <p:nvPr/>
        </p:nvSpPr>
        <p:spPr>
          <a:xfrm>
            <a:off x="1152360" y="2454120"/>
            <a:ext cx="1177200" cy="33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  <a:ea typeface="Arial"/>
              </a:rPr>
              <a:t>Serventesio</a:t>
            </a:r>
            <a:endParaRPr b="0" lang="es-ES" sz="1400" spc="-1" strike="noStrike">
              <a:latin typeface="Arial"/>
            </a:endParaRPr>
          </a:p>
        </p:txBody>
      </p:sp>
      <p:sp>
        <p:nvSpPr>
          <p:cNvPr id="91" name="CustomShape 5"/>
          <p:cNvSpPr/>
          <p:nvPr/>
        </p:nvSpPr>
        <p:spPr>
          <a:xfrm>
            <a:off x="1474920" y="4338000"/>
            <a:ext cx="916920" cy="9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  <a:ea typeface="Arial"/>
              </a:rPr>
              <a:t>Pareado</a:t>
            </a:r>
            <a:endParaRPr b="0" lang="es-ES" sz="1400" spc="-1" strike="noStrike">
              <a:latin typeface="Arial"/>
            </a:endParaRPr>
          </a:p>
        </p:txBody>
      </p:sp>
      <p:sp>
        <p:nvSpPr>
          <p:cNvPr id="92" name="CustomShape 6"/>
          <p:cNvSpPr/>
          <p:nvPr/>
        </p:nvSpPr>
        <p:spPr>
          <a:xfrm>
            <a:off x="6580440" y="1487160"/>
            <a:ext cx="157392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s-ES" sz="1200" spc="-1" strike="noStrike">
                <a:solidFill>
                  <a:srgbClr val="000000"/>
                </a:solidFill>
                <a:latin typeface="Arial"/>
                <a:ea typeface="Arial"/>
              </a:rPr>
              <a:t>10v, A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200" spc="-1" strike="noStrike">
                <a:solidFill>
                  <a:srgbClr val="000000"/>
                </a:solidFill>
                <a:latin typeface="Arial"/>
                <a:ea typeface="Arial"/>
              </a:rPr>
              <a:t>10v, B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200" spc="-1" strike="noStrike">
                <a:solidFill>
                  <a:srgbClr val="000000"/>
                </a:solidFill>
                <a:latin typeface="Arial"/>
                <a:ea typeface="Arial"/>
              </a:rPr>
              <a:t>10v, A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200" spc="-1" strike="noStrike">
                <a:solidFill>
                  <a:srgbClr val="000000"/>
                </a:solidFill>
                <a:latin typeface="Arial"/>
                <a:ea typeface="Arial"/>
              </a:rPr>
              <a:t>10v, A</a:t>
            </a:r>
            <a:endParaRPr b="0" lang="es-ES" sz="12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d9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s-ES" sz="2800" spc="-1" strike="noStrike">
                <a:solidFill>
                  <a:srgbClr val="000000"/>
                </a:solidFill>
                <a:latin typeface="Arial"/>
                <a:ea typeface="Arial"/>
              </a:rPr>
              <a:t>TEMA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ES" sz="18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La Dama y los roles de belleza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00000"/>
              </a:lnSpc>
              <a:spcBef>
                <a:spcPts val="1599"/>
              </a:spcBef>
              <a:buClr>
                <a:srgbClr val="000000"/>
              </a:buClr>
              <a:buFont typeface="Arial"/>
              <a:buChar char="❖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blanca, rubia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Arial"/>
              <a:buChar char="❖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leal, delicada 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Arial"/>
              <a:buChar char="❖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clase alta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  <a:spcBef>
                <a:spcPts val="1599"/>
              </a:spcBef>
              <a:spcAft>
                <a:spcPts val="1599"/>
              </a:spcAft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d9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359280" y="210600"/>
            <a:ext cx="1809360" cy="97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ESTRUCTURA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458640" y="991440"/>
            <a:ext cx="1710000" cy="353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s-ES" sz="1400" spc="-1" strike="noStrike">
                <a:solidFill>
                  <a:srgbClr val="000000"/>
                </a:solidFill>
                <a:latin typeface="Arial"/>
                <a:ea typeface="Arial"/>
              </a:rPr>
              <a:t>Parte 1:</a:t>
            </a:r>
            <a:endParaRPr b="0" lang="es-E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s-ES" sz="1400" spc="-1" strike="noStrike">
                <a:solidFill>
                  <a:srgbClr val="000000"/>
                </a:solidFill>
                <a:latin typeface="Arial"/>
                <a:ea typeface="Arial"/>
              </a:rPr>
              <a:t>- Sentimientos</a:t>
            </a:r>
            <a:endParaRPr b="0" lang="es-E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400" spc="-1" strike="noStrike">
                <a:solidFill>
                  <a:srgbClr val="000000"/>
                </a:solidFill>
                <a:latin typeface="Arial"/>
                <a:ea typeface="Arial"/>
              </a:rPr>
              <a:t>Parte 2:</a:t>
            </a:r>
            <a:endParaRPr b="0" lang="es-E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s-ES" sz="1400" spc="-1" strike="noStrike">
                <a:solidFill>
                  <a:srgbClr val="000000"/>
                </a:solidFill>
                <a:latin typeface="Arial"/>
                <a:ea typeface="Arial"/>
              </a:rPr>
              <a:t>-promiscuidad</a:t>
            </a:r>
            <a:endParaRPr b="0" lang="es-E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400" spc="-1" strike="noStrike">
                <a:solidFill>
                  <a:srgbClr val="000000"/>
                </a:solidFill>
                <a:latin typeface="Arial"/>
                <a:ea typeface="Arial"/>
              </a:rPr>
              <a:t>Parte 3:</a:t>
            </a:r>
            <a:endParaRPr b="0" lang="es-E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s-ES" sz="1400" spc="-1" strike="noStrike">
                <a:solidFill>
                  <a:srgbClr val="000000"/>
                </a:solidFill>
                <a:latin typeface="Arial"/>
                <a:ea typeface="Arial"/>
              </a:rPr>
              <a:t>-apariencia</a:t>
            </a:r>
            <a:endParaRPr b="0" lang="es-ES" sz="1400" spc="-1" strike="noStrike">
              <a:latin typeface="Arial"/>
            </a:endParaRPr>
          </a:p>
        </p:txBody>
      </p:sp>
      <p:pic>
        <p:nvPicPr>
          <p:cNvPr id="97" name="Google Shape;89;p17" descr=""/>
          <p:cNvPicPr/>
          <p:nvPr/>
        </p:nvPicPr>
        <p:blipFill>
          <a:blip r:embed="rId1"/>
          <a:srcRect l="27101" t="38229" r="45001" b="46819"/>
          <a:stretch/>
        </p:blipFill>
        <p:spPr>
          <a:xfrm>
            <a:off x="2109240" y="903960"/>
            <a:ext cx="4280760" cy="1222920"/>
          </a:xfrm>
          <a:prstGeom prst="rect">
            <a:avLst/>
          </a:prstGeom>
          <a:ln>
            <a:noFill/>
          </a:ln>
        </p:spPr>
      </p:pic>
      <p:pic>
        <p:nvPicPr>
          <p:cNvPr id="98" name="Google Shape;90;p17" descr=""/>
          <p:cNvPicPr/>
          <p:nvPr/>
        </p:nvPicPr>
        <p:blipFill>
          <a:blip r:embed="rId2"/>
          <a:srcRect l="27317" t="79955" r="40158" b="12476"/>
          <a:stretch/>
        </p:blipFill>
        <p:spPr>
          <a:xfrm>
            <a:off x="3639960" y="289080"/>
            <a:ext cx="4954320" cy="614520"/>
          </a:xfrm>
          <a:prstGeom prst="rect">
            <a:avLst/>
          </a:prstGeom>
          <a:ln>
            <a:noFill/>
          </a:ln>
        </p:spPr>
      </p:pic>
      <p:pic>
        <p:nvPicPr>
          <p:cNvPr id="99" name="Google Shape;91;p17" descr=""/>
          <p:cNvPicPr/>
          <p:nvPr/>
        </p:nvPicPr>
        <p:blipFill>
          <a:blip r:embed="rId3"/>
          <a:srcRect l="25881" t="52566" r="38572" b="27311"/>
          <a:stretch/>
        </p:blipFill>
        <p:spPr>
          <a:xfrm>
            <a:off x="2516760" y="2417760"/>
            <a:ext cx="5386320" cy="1625040"/>
          </a:xfrm>
          <a:prstGeom prst="rect">
            <a:avLst/>
          </a:prstGeom>
          <a:ln>
            <a:noFill/>
          </a:ln>
        </p:spPr>
      </p:pic>
      <p:pic>
        <p:nvPicPr>
          <p:cNvPr id="100" name="Google Shape;92;p17" descr=""/>
          <p:cNvPicPr/>
          <p:nvPr/>
        </p:nvPicPr>
        <p:blipFill>
          <a:blip r:embed="rId4"/>
          <a:srcRect l="27475" t="72152" r="41710" b="20621"/>
          <a:stretch/>
        </p:blipFill>
        <p:spPr>
          <a:xfrm>
            <a:off x="2023920" y="4334040"/>
            <a:ext cx="4916880" cy="614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d9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FIGURAS RETORICAS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Personificación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Metáfora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spcAft>
                <a:spcPts val="1599"/>
              </a:spcAft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Hiperbaton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d9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s-ES" sz="2800" spc="-1" strike="noStrike">
                <a:solidFill>
                  <a:srgbClr val="000000"/>
                </a:solidFill>
                <a:latin typeface="Arial"/>
                <a:ea typeface="Arial"/>
              </a:rPr>
              <a:t>CONCLUSIÓN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Valor estético de la obra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Vigencia del tema tratado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spcAft>
                <a:spcPts val="1599"/>
              </a:spcAft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LibreOffice/6.0.1.1$Windows_X86_64 LibreOffice_project/60bfb1526849283ce2491346ed2aa51c465abfe6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es-ES</dc:language>
  <cp:lastModifiedBy/>
  <cp:revision>0</cp:revision>
  <dc:subject/>
  <dc:title/>
</cp:coreProperties>
</file>