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Source Code Pro" pitchFamily="49" charset="0"/>
      <p:regular r:id="rId12"/>
      <p:bold r:id="rId13"/>
      <p:italic r:id="rId14"/>
      <p:boldItalic r:id="rId15"/>
    </p:embeddedFont>
    <p:embeddedFont>
      <p:font typeface="Amatic SC" charset="-79"/>
      <p:regular r:id="rId16"/>
      <p:bold r:id="rId17"/>
    </p:embeddedFont>
    <p:embeddedFont>
      <p:font typeface="Calibri" pitchFamily="34" charset="0"/>
      <p:regular r:id="rId18"/>
      <p:bold r:id="rId19"/>
      <p:italic r:id="rId20"/>
      <p:boldItalic r:id="rId21"/>
    </p:embeddedFont>
    <p:embeddedFont>
      <p:font typeface="Pacifico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84" y="-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982209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b72b9e95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b72b9e95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5b72b9e95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5b72b9e95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65c7d80d1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65c7d80d1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c7d80d1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c7d80d1b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5c7d80d1b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5c7d80d1b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5c7d80d1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65c7d80d1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5c7d80d1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5c7d80d1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5c7d80d1b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5c7d80d1b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Toledo" TargetMode="External"/><Relationship Id="rId7" Type="http://schemas.openxmlformats.org/officeDocument/2006/relationships/hyperlink" Target="https://es.wikipedia.org/wiki/Siglo_de_Or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s.wikipedia.org/wiki/Espa%C3%B1a" TargetMode="External"/><Relationship Id="rId5" Type="http://schemas.openxmlformats.org/officeDocument/2006/relationships/hyperlink" Target="https://es.wikipedia.org/wiki/Militar" TargetMode="External"/><Relationship Id="rId4" Type="http://schemas.openxmlformats.org/officeDocument/2006/relationships/hyperlink" Target="https://es.wikipedia.org/wiki/Poet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255150" y="739250"/>
            <a:ext cx="5331600" cy="203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6000" b="1">
                <a:solidFill>
                  <a:srgbClr val="000000"/>
                </a:solidFill>
                <a:highlight>
                  <a:srgbClr val="FFFFFF"/>
                </a:highlight>
              </a:rPr>
              <a:t>GARCILASO DE LA VEGA: 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255150" y="3621800"/>
            <a:ext cx="83235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3000" b="1">
                <a:solidFill>
                  <a:srgbClr val="01209C"/>
                </a:solidFill>
                <a:highlight>
                  <a:srgbClr val="FFFFFF"/>
                </a:highlight>
              </a:rPr>
              <a:t>"A DAFNE YA LOS BRAZOS LE CRECÍAN"</a:t>
            </a:r>
            <a:endParaRPr sz="3000"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3075" y="125550"/>
            <a:ext cx="3218400" cy="32617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7131075" y="4234000"/>
            <a:ext cx="1786200" cy="9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Source Code Pro"/>
                <a:ea typeface="Source Code Pro"/>
                <a:cs typeface="Source Code Pro"/>
                <a:sym typeface="Source Code Pro"/>
              </a:rPr>
              <a:t>Sandra González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Source Code Pro"/>
                <a:ea typeface="Source Code Pro"/>
                <a:cs typeface="Source Code Pro"/>
                <a:sym typeface="Source Code Pro"/>
              </a:rPr>
              <a:t>Chesca Sánchez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Source Code Pro"/>
                <a:ea typeface="Source Code Pro"/>
                <a:cs typeface="Source Code Pro"/>
                <a:sym typeface="Source Code Pro"/>
              </a:rPr>
              <a:t>1º Bachi.A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42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Soneto XIII:Garcilaso de la Vega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434100" y="719450"/>
            <a:ext cx="83982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A Dafne ya los brazos le crecían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y en luengos ramos vueltos se mostraban;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en verdes hojas vi que se tornaban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los cabellos qu’el oro escurecían;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de áspera corteza se cubrían 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los tiernos miembros que aún bullendo estaban;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los blancos pies en tierra se hincaban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y en torcidas raíces se volvían.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Aquel que fue la causa de tal daño,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a fuerza de llorar, crecer hacía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este árbol, que con lágrimas regaba.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¡Oh miserable estado, oh mal tamaño,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que con llorarla crezca cada día</a:t>
            </a:r>
            <a:endParaRPr sz="1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/>
              <a:t>la causa y la razón por que lloraba!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CONTEXTO BIOGRÁFICO Y LITERARIO: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796100"/>
            <a:ext cx="8520600" cy="15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s" sz="2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Toledo</a:t>
            </a: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s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1498 - Niza, 1536.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es" sz="2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/>
              </a:rPr>
              <a:t>oeta</a:t>
            </a: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s" sz="2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5"/>
              </a:rPr>
              <a:t>militar</a:t>
            </a: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" sz="2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6"/>
              </a:rPr>
              <a:t>español</a:t>
            </a: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 </a:t>
            </a:r>
            <a:r>
              <a:rPr lang="es" sz="2400">
                <a:solidFill>
                  <a:srgbClr val="000000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7"/>
              </a:rPr>
              <a:t>Siglo de Oro</a:t>
            </a: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SzPts val="2400"/>
              <a:buChar char="●"/>
            </a:pP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“El príncipe de los poetas en lengua castellana”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/>
          <p:nvPr/>
        </p:nvSpPr>
        <p:spPr>
          <a:xfrm>
            <a:off x="5586675" y="1444500"/>
            <a:ext cx="2954400" cy="1302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171975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>
                <a:solidFill>
                  <a:srgbClr val="000000"/>
                </a:solidFill>
              </a:rPr>
              <a:t>MÉTRICA Y RIMA: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892400"/>
            <a:ext cx="4590000" cy="43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Dafne ya los brazos le crec</a:t>
            </a:r>
            <a:r>
              <a:rPr lang="es" sz="1500" b="1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ían</a:t>
            </a:r>
            <a:endParaRPr sz="1500" b="1">
              <a:solidFill>
                <a:srgbClr val="00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 en luengos ramos vueltos se mostr</a:t>
            </a:r>
            <a:r>
              <a:rPr lang="es" sz="1500" b="1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aban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verdes hojas vi que se torn</a:t>
            </a:r>
            <a:r>
              <a:rPr lang="es" sz="1500" b="1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aban</a:t>
            </a:r>
            <a:endParaRPr sz="1500" b="1">
              <a:solidFill>
                <a:srgbClr val="FF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cabellos qu’el oro escurec</a:t>
            </a:r>
            <a:r>
              <a:rPr lang="es" sz="1500" b="1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ían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áspera corteza se cubr</a:t>
            </a:r>
            <a:r>
              <a:rPr lang="es" sz="1500" b="1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ían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tiernos miembros que aún bullendo est</a:t>
            </a:r>
            <a:r>
              <a:rPr lang="es" sz="1500" b="1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aban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blancos pies en tierra se hinc</a:t>
            </a:r>
            <a:r>
              <a:rPr lang="es" sz="1500" b="1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aban</a:t>
            </a:r>
            <a:endParaRPr sz="1500" b="1">
              <a:solidFill>
                <a:srgbClr val="FF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 en torcidas raíces se volv</a:t>
            </a:r>
            <a:r>
              <a:rPr lang="es" sz="1500" b="1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ían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Aquel que fue la causa de tal d</a:t>
            </a: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año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fuerza de llorar, crecer hac</a:t>
            </a:r>
            <a:r>
              <a:rPr lang="es" sz="1500" b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ía</a:t>
            </a:r>
            <a:endParaRPr sz="1500" b="1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este árbol, que con lágrimas reg</a:t>
            </a:r>
            <a:r>
              <a:rPr lang="es" sz="1500" b="1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aba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¡Oh miserable estado, oh mal tam</a:t>
            </a: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año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 con llorarla crezca cada d</a:t>
            </a:r>
            <a:r>
              <a:rPr lang="es" sz="1500" b="1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ía</a:t>
            </a:r>
            <a:endParaRPr sz="1500" b="1"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causa y la razón por que llor</a:t>
            </a:r>
            <a:r>
              <a:rPr lang="es" sz="1500" b="1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aba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79" name="Google Shape;79;p16"/>
          <p:cNvSpPr txBox="1"/>
          <p:nvPr/>
        </p:nvSpPr>
        <p:spPr>
          <a:xfrm>
            <a:off x="5559825" y="1471375"/>
            <a:ext cx="2900700" cy="11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14 versos endecasílabos </a:t>
            </a:r>
            <a:endParaRPr/>
          </a:p>
          <a:p>
            <a:pPr marL="457200" lvl="0" indent="-3175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Rima consonante</a:t>
            </a:r>
            <a:endParaRPr/>
          </a:p>
          <a:p>
            <a:pPr marL="457200" lvl="0" indent="-3175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Dos cuartetos y dos tercetos</a:t>
            </a:r>
            <a:endParaRPr/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"/>
              <a:t>(</a:t>
            </a:r>
            <a:r>
              <a:rPr lang="es" b="1"/>
              <a:t> </a:t>
            </a:r>
            <a:r>
              <a:rPr lang="es" b="1">
                <a:solidFill>
                  <a:srgbClr val="00FFFF"/>
                </a:solidFill>
              </a:rPr>
              <a:t>A</a:t>
            </a:r>
            <a:r>
              <a:rPr lang="es" b="1">
                <a:solidFill>
                  <a:srgbClr val="FF00FF"/>
                </a:solidFill>
              </a:rPr>
              <a:t>BB</a:t>
            </a:r>
            <a:r>
              <a:rPr lang="es" b="1">
                <a:solidFill>
                  <a:srgbClr val="00FFFF"/>
                </a:solidFill>
              </a:rPr>
              <a:t>A</a:t>
            </a:r>
            <a:r>
              <a:rPr lang="es" b="1"/>
              <a:t> </a:t>
            </a:r>
            <a:r>
              <a:rPr lang="es" b="1">
                <a:solidFill>
                  <a:srgbClr val="00FFFF"/>
                </a:solidFill>
              </a:rPr>
              <a:t>A</a:t>
            </a:r>
            <a:r>
              <a:rPr lang="es" b="1">
                <a:solidFill>
                  <a:srgbClr val="FF00FF"/>
                </a:solidFill>
              </a:rPr>
              <a:t>BB</a:t>
            </a:r>
            <a:r>
              <a:rPr lang="es" b="1">
                <a:solidFill>
                  <a:srgbClr val="00FFFF"/>
                </a:solidFill>
              </a:rPr>
              <a:t>A </a:t>
            </a:r>
            <a:r>
              <a:rPr lang="es" b="1">
                <a:solidFill>
                  <a:srgbClr val="FF0000"/>
                </a:solidFill>
              </a:rPr>
              <a:t>C</a:t>
            </a:r>
            <a:r>
              <a:rPr lang="es" b="1">
                <a:solidFill>
                  <a:srgbClr val="FF9900"/>
                </a:solidFill>
              </a:rPr>
              <a:t>D</a:t>
            </a:r>
            <a:r>
              <a:rPr lang="es" b="1">
                <a:solidFill>
                  <a:srgbClr val="00FF00"/>
                </a:solidFill>
              </a:rPr>
              <a:t>E</a:t>
            </a:r>
            <a:r>
              <a:rPr lang="es" b="1">
                <a:solidFill>
                  <a:srgbClr val="FF0000"/>
                </a:solidFill>
              </a:rPr>
              <a:t> C</a:t>
            </a:r>
            <a:r>
              <a:rPr lang="es" b="1">
                <a:solidFill>
                  <a:srgbClr val="FF9900"/>
                </a:solidFill>
              </a:rPr>
              <a:t>D</a:t>
            </a:r>
            <a:r>
              <a:rPr lang="es" b="1">
                <a:solidFill>
                  <a:srgbClr val="00FF00"/>
                </a:solidFill>
              </a:rPr>
              <a:t>E</a:t>
            </a:r>
            <a:r>
              <a:rPr lang="es">
                <a:solidFill>
                  <a:srgbClr val="00FF00"/>
                </a:solidFill>
              </a:rPr>
              <a:t> </a:t>
            </a:r>
            <a:r>
              <a:rPr lang="es"/>
              <a:t>)</a:t>
            </a:r>
            <a:endParaRPr/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>
                <a:solidFill>
                  <a:srgbClr val="000000"/>
                </a:solidFill>
              </a:rPr>
              <a:t>TEMA:</a:t>
            </a:r>
            <a:endParaRPr/>
          </a:p>
        </p:txBody>
      </p:sp>
      <p:sp>
        <p:nvSpPr>
          <p:cNvPr id="85" name="Google Shape;85;p17"/>
          <p:cNvSpPr/>
          <p:nvPr/>
        </p:nvSpPr>
        <p:spPr>
          <a:xfrm>
            <a:off x="752050" y="2135300"/>
            <a:ext cx="2699400" cy="980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 sz="2400"/>
              <a:t> Metamorfosis</a:t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5242175" y="2135300"/>
            <a:ext cx="3393000" cy="9804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 sz="2400"/>
              <a:t> Expresión del dolor</a:t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3975125" y="2135300"/>
            <a:ext cx="940200" cy="980400"/>
          </a:xfrm>
          <a:prstGeom prst="mathPlus">
            <a:avLst>
              <a:gd name="adj1" fmla="val 23520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>
                <a:solidFill>
                  <a:srgbClr val="000000"/>
                </a:solidFill>
              </a:rPr>
              <a:t>ESTRUCTURA: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892400"/>
            <a:ext cx="4590000" cy="43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 Dafne ya los brazos le crecían</a:t>
            </a:r>
            <a:endParaRPr sz="15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y en luengos ramos vueltos se mostraban;</a:t>
            </a:r>
            <a:endParaRPr sz="15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en verdes hojas vi que se tornaban</a:t>
            </a:r>
            <a:endParaRPr sz="15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los cabellos qu’el oro escurecían;</a:t>
            </a:r>
            <a:endParaRPr sz="15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 áspera corteza se cubrían </a:t>
            </a:r>
            <a:endParaRPr sz="15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los tiernos miembros que aún bullendo estaban;</a:t>
            </a:r>
            <a:endParaRPr sz="15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los blancos pies en tierra se hincaban</a:t>
            </a:r>
            <a:endParaRPr sz="15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y en torcidas raíces se volvían.</a:t>
            </a:r>
            <a:endParaRPr sz="15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Aquel que fue la causa de tal daño,</a:t>
            </a:r>
            <a:endParaRPr sz="15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 fuerza de llorar, crecer hacía</a:t>
            </a:r>
            <a:endParaRPr sz="15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este árbol, que con lágrimas regaba.</a:t>
            </a:r>
            <a:endParaRPr sz="15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¡Oh miserable estado, oh mal tamaño,</a:t>
            </a:r>
            <a:endParaRPr sz="15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que con llorarla crezca cada día</a:t>
            </a:r>
            <a:endParaRPr sz="15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la causa y la razón por que lloraba!</a:t>
            </a:r>
            <a:endParaRPr sz="1500"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b="1">
              <a:solidFill>
                <a:srgbClr val="000000"/>
              </a:solidFill>
            </a:endParaRPr>
          </a:p>
        </p:txBody>
      </p:sp>
      <p:sp>
        <p:nvSpPr>
          <p:cNvPr id="94" name="Google Shape;94;p18"/>
          <p:cNvSpPr/>
          <p:nvPr/>
        </p:nvSpPr>
        <p:spPr>
          <a:xfrm>
            <a:off x="4740625" y="961050"/>
            <a:ext cx="402900" cy="2162100"/>
          </a:xfrm>
          <a:prstGeom prst="rightBrace">
            <a:avLst>
              <a:gd name="adj1" fmla="val 8333"/>
              <a:gd name="adj2" fmla="val 50000"/>
            </a:avLst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8"/>
          <p:cNvSpPr/>
          <p:nvPr/>
        </p:nvSpPr>
        <p:spPr>
          <a:xfrm>
            <a:off x="4834625" y="3270925"/>
            <a:ext cx="214800" cy="1638300"/>
          </a:xfrm>
          <a:prstGeom prst="rightBrace">
            <a:avLst>
              <a:gd name="adj1" fmla="val 8333"/>
              <a:gd name="adj2" fmla="val 50000"/>
            </a:avLst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8"/>
          <p:cNvSpPr/>
          <p:nvPr/>
        </p:nvSpPr>
        <p:spPr>
          <a:xfrm>
            <a:off x="5237500" y="1839850"/>
            <a:ext cx="3330600" cy="491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 sz="2000"/>
              <a:t>La metamorfosis de Dafne</a:t>
            </a:r>
            <a:endParaRPr sz="2000"/>
          </a:p>
        </p:txBody>
      </p:sp>
      <p:sp>
        <p:nvSpPr>
          <p:cNvPr id="97" name="Google Shape;97;p18"/>
          <p:cNvSpPr/>
          <p:nvPr/>
        </p:nvSpPr>
        <p:spPr>
          <a:xfrm>
            <a:off x="5237500" y="3545400"/>
            <a:ext cx="3531900" cy="1061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 sz="1800"/>
              <a:t>Identificación entre el mundo irreal y el personal                (dolor de Apolo)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/>
          <p:nvPr/>
        </p:nvSpPr>
        <p:spPr>
          <a:xfrm>
            <a:off x="5170350" y="2156275"/>
            <a:ext cx="3840900" cy="1638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2122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>
                <a:solidFill>
                  <a:srgbClr val="000000"/>
                </a:solidFill>
              </a:rPr>
              <a:t>FIGURAS LITERARIAS Y RETÓRICAS:</a:t>
            </a: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5183800" y="2169725"/>
            <a:ext cx="3822900" cy="16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highlight>
                  <a:srgbClr val="FF00FF"/>
                </a:highlight>
                <a:latin typeface="Arial"/>
                <a:ea typeface="Arial"/>
                <a:cs typeface="Arial"/>
                <a:sym typeface="Arial"/>
              </a:rPr>
              <a:t>Hipérbaton</a:t>
            </a: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Destacado en los cuartetos          (los verbos se sitúan al final de las oraciones)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Metáfora: ‘’ Los cabellos son de un oro tan puro, que oscurecen al mismo oro’’.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800"/>
              </a:spcAft>
              <a:buNone/>
            </a:pPr>
            <a:r>
              <a:rPr lang="es" sz="1400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Hipérbole</a:t>
            </a: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 Expresa el dolor de Apolo</a:t>
            </a:r>
            <a:r>
              <a:rPr lang="es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311700" y="878975"/>
            <a:ext cx="4590000" cy="43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Dafne ya los brazos le </a:t>
            </a:r>
            <a:r>
              <a:rPr lang="es" sz="1500" b="1">
                <a:solidFill>
                  <a:srgbClr val="000000"/>
                </a:solidFill>
                <a:highlight>
                  <a:srgbClr val="FF00FF"/>
                </a:highlight>
                <a:latin typeface="Arial"/>
                <a:ea typeface="Arial"/>
                <a:cs typeface="Arial"/>
                <a:sym typeface="Arial"/>
              </a:rPr>
              <a:t>crecían</a:t>
            </a:r>
            <a:endParaRPr sz="1500" b="1">
              <a:solidFill>
                <a:srgbClr val="000000"/>
              </a:solidFill>
              <a:highlight>
                <a:srgbClr val="FF00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 en luengos ramos vueltos </a:t>
            </a:r>
            <a:r>
              <a:rPr lang="es" sz="1500" b="1">
                <a:solidFill>
                  <a:srgbClr val="000000"/>
                </a:solidFill>
                <a:highlight>
                  <a:srgbClr val="FF00FF"/>
                </a:highlight>
                <a:latin typeface="Arial"/>
                <a:ea typeface="Arial"/>
                <a:cs typeface="Arial"/>
                <a:sym typeface="Arial"/>
              </a:rPr>
              <a:t>se mostraban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verdes hojas vi que se </a:t>
            </a:r>
            <a:r>
              <a:rPr lang="es" sz="1500" b="1">
                <a:solidFill>
                  <a:srgbClr val="000000"/>
                </a:solidFill>
                <a:highlight>
                  <a:srgbClr val="FF00FF"/>
                </a:highlight>
                <a:latin typeface="Arial"/>
                <a:ea typeface="Arial"/>
                <a:cs typeface="Arial"/>
                <a:sym typeface="Arial"/>
              </a:rPr>
              <a:t>tornaban</a:t>
            </a:r>
            <a:endParaRPr sz="1500" b="1">
              <a:solidFill>
                <a:srgbClr val="000000"/>
              </a:solidFill>
              <a:highlight>
                <a:srgbClr val="FF00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cabellos qu’el oro </a:t>
            </a:r>
            <a:r>
              <a:rPr lang="es" sz="1500" b="1">
                <a:solidFill>
                  <a:srgbClr val="000000"/>
                </a:solidFill>
                <a:highlight>
                  <a:srgbClr val="FF00FF"/>
                </a:highlight>
                <a:latin typeface="Arial"/>
                <a:ea typeface="Arial"/>
                <a:cs typeface="Arial"/>
                <a:sym typeface="Arial"/>
              </a:rPr>
              <a:t>escurecían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áspera corteza se </a:t>
            </a:r>
            <a:r>
              <a:rPr lang="es" sz="1500" b="1">
                <a:solidFill>
                  <a:srgbClr val="000000"/>
                </a:solidFill>
                <a:highlight>
                  <a:srgbClr val="FF00FF"/>
                </a:highlight>
                <a:latin typeface="Arial"/>
                <a:ea typeface="Arial"/>
                <a:cs typeface="Arial"/>
                <a:sym typeface="Arial"/>
              </a:rPr>
              <a:t>cubrían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tiernos miembros que aún bullendo </a:t>
            </a:r>
            <a:r>
              <a:rPr lang="es" sz="1500" b="1">
                <a:solidFill>
                  <a:srgbClr val="000000"/>
                </a:solidFill>
                <a:highlight>
                  <a:srgbClr val="FF00FF"/>
                </a:highlight>
                <a:latin typeface="Arial"/>
                <a:ea typeface="Arial"/>
                <a:cs typeface="Arial"/>
                <a:sym typeface="Arial"/>
              </a:rPr>
              <a:t>estaban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blancos pies en tierra se </a:t>
            </a:r>
            <a:r>
              <a:rPr lang="es" sz="1500" b="1">
                <a:solidFill>
                  <a:srgbClr val="000000"/>
                </a:solidFill>
                <a:highlight>
                  <a:srgbClr val="FF00FF"/>
                </a:highlight>
                <a:latin typeface="Arial"/>
                <a:ea typeface="Arial"/>
                <a:cs typeface="Arial"/>
                <a:sym typeface="Arial"/>
              </a:rPr>
              <a:t>hincaban</a:t>
            </a:r>
            <a:endParaRPr sz="1500" b="1">
              <a:solidFill>
                <a:srgbClr val="000000"/>
              </a:solidFill>
              <a:highlight>
                <a:srgbClr val="FF00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 en torcidas raíces se </a:t>
            </a:r>
            <a:r>
              <a:rPr lang="es" sz="1500" b="1">
                <a:solidFill>
                  <a:srgbClr val="000000"/>
                </a:solidFill>
                <a:highlight>
                  <a:srgbClr val="FF00FF"/>
                </a:highlight>
                <a:latin typeface="Arial"/>
                <a:ea typeface="Arial"/>
                <a:cs typeface="Arial"/>
                <a:sym typeface="Arial"/>
              </a:rPr>
              <a:t>volvían</a:t>
            </a: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Aquel que fue la causa de tal daño,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a fuerza de llorar, crecer hacía</a:t>
            </a:r>
            <a:endParaRPr sz="1500" b="1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este árbol, que con lágrimas regaba.</a:t>
            </a:r>
            <a:endParaRPr sz="1500" b="1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¡Oh miserable estado, oh mal tamaño,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 con llorarla crezca cada día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causa y la razón por que lloraba!</a:t>
            </a:r>
            <a:endParaRPr sz="15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">
                <a:solidFill>
                  <a:srgbClr val="000000"/>
                </a:solidFill>
              </a:rPr>
              <a:t>CONCLUSIÓN:</a:t>
            </a:r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Poema vigente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Inteligible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Tópico en el poema: ‘’ descriptio puellae’’ 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Poema original 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6200"/>
            <a:ext cx="5058245" cy="4991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1"/>
          <p:cNvSpPr/>
          <p:nvPr/>
        </p:nvSpPr>
        <p:spPr>
          <a:xfrm>
            <a:off x="4572000" y="617750"/>
            <a:ext cx="4425900" cy="43110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5500">
                <a:latin typeface="Pacifico"/>
                <a:ea typeface="Pacifico"/>
                <a:cs typeface="Pacifico"/>
                <a:sym typeface="Pacifico"/>
              </a:rPr>
              <a:t>GRACIAS </a:t>
            </a:r>
            <a:endParaRPr sz="5500">
              <a:latin typeface="Pacifico"/>
              <a:ea typeface="Pacifico"/>
              <a:cs typeface="Pacifico"/>
              <a:sym typeface="Pacific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5500">
                <a:latin typeface="Pacifico"/>
                <a:ea typeface="Pacifico"/>
                <a:cs typeface="Pacifico"/>
                <a:sym typeface="Pacifico"/>
              </a:rPr>
              <a:t>POR </a:t>
            </a:r>
            <a:endParaRPr sz="5500">
              <a:latin typeface="Pacifico"/>
              <a:ea typeface="Pacifico"/>
              <a:cs typeface="Pacifico"/>
              <a:sym typeface="Pacific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5500">
                <a:latin typeface="Pacifico"/>
                <a:ea typeface="Pacifico"/>
                <a:cs typeface="Pacifico"/>
                <a:sym typeface="Pacifico"/>
              </a:rPr>
              <a:t>VUESTRA </a:t>
            </a:r>
            <a:endParaRPr sz="5500">
              <a:latin typeface="Pacifico"/>
              <a:ea typeface="Pacifico"/>
              <a:cs typeface="Pacifico"/>
              <a:sym typeface="Pacific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5500">
                <a:latin typeface="Pacifico"/>
                <a:ea typeface="Pacifico"/>
                <a:cs typeface="Pacifico"/>
                <a:sym typeface="Pacifico"/>
              </a:rPr>
              <a:t>ATENCIÓN</a:t>
            </a:r>
            <a:endParaRPr sz="55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Presentació en pantalla (16:9)</PresentationFormat>
  <Paragraphs>103</Paragraphs>
  <Slides>9</Slides>
  <Notes>9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5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9</vt:i4>
      </vt:variant>
    </vt:vector>
  </HeadingPairs>
  <TitlesOfParts>
    <vt:vector size="15" baseType="lpstr">
      <vt:lpstr>Arial</vt:lpstr>
      <vt:lpstr>Source Code Pro</vt:lpstr>
      <vt:lpstr>Amatic SC</vt:lpstr>
      <vt:lpstr>Calibri</vt:lpstr>
      <vt:lpstr>Pacifico</vt:lpstr>
      <vt:lpstr>Beach Day</vt:lpstr>
      <vt:lpstr>GARCILASO DE LA VEGA: </vt:lpstr>
      <vt:lpstr>Soneto XIII:Garcilaso de la Vega</vt:lpstr>
      <vt:lpstr>CONTEXTO BIOGRÁFICO Y LITERARIO:</vt:lpstr>
      <vt:lpstr>MÉTRICA Y RIMA:</vt:lpstr>
      <vt:lpstr>TEMA:</vt:lpstr>
      <vt:lpstr>ESTRUCTURA:</vt:lpstr>
      <vt:lpstr>FIGURAS LITERARIAS Y RETÓRICAS:</vt:lpstr>
      <vt:lpstr>CONCLUSIÓN: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GARCILASO DE LA VEGA: </dc:title>
  <dc:creator>Alumnes</dc:creator>
  <cp:lastModifiedBy>Alumnes</cp:lastModifiedBy>
  <cp:revision>1</cp:revision>
  <dcterms:modified xsi:type="dcterms:W3CDTF">2019-11-06T11:06:48Z</dcterms:modified>
</cp:coreProperties>
</file>