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62"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70435" autoAdjust="0"/>
  </p:normalViewPr>
  <p:slideViewPr>
    <p:cSldViewPr snapToGrid="0">
      <p:cViewPr varScale="1">
        <p:scale>
          <a:sx n="74" d="100"/>
          <a:sy n="74" d="100"/>
        </p:scale>
        <p:origin x="-24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DD9A6F-63B1-4E10-8FAF-65BA1F615CB3}" type="datetimeFigureOut">
              <a:rPr lang="es-ES" smtClean="0"/>
              <a:t>06/11/2019</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171A4A-C3B2-4030-84E8-F1E13D46272C}" type="slidenum">
              <a:rPr lang="es-ES" smtClean="0"/>
              <a:t>‹#›</a:t>
            </a:fld>
            <a:endParaRPr lang="es-ES"/>
          </a:p>
        </p:txBody>
      </p:sp>
    </p:spTree>
    <p:extLst>
      <p:ext uri="{BB962C8B-B14F-4D97-AF65-F5344CB8AC3E}">
        <p14:creationId xmlns:p14="http://schemas.microsoft.com/office/powerpoint/2010/main" val="456560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rtl="0"/>
            <a:r>
              <a:rPr lang="es-ES" sz="1200" kern="1200" dirty="0">
                <a:solidFill>
                  <a:schemeClr val="tx1"/>
                </a:solidFill>
                <a:effectLst/>
                <a:latin typeface="+mn-lt"/>
                <a:ea typeface="+mn-ea"/>
                <a:cs typeface="+mn-cs"/>
              </a:rPr>
              <a:t> </a:t>
            </a:r>
            <a:r>
              <a:rPr lang="es-ES" sz="1200" b="0" i="0" u="none" strike="noStrike" kern="1200" dirty="0">
                <a:solidFill>
                  <a:schemeClr val="tx1"/>
                </a:solidFill>
                <a:effectLst/>
                <a:latin typeface="+mn-lt"/>
                <a:ea typeface="+mn-ea"/>
                <a:cs typeface="+mn-cs"/>
              </a:rPr>
              <a:t>Nació en Arezzo en 1304. A los ocho años se instaló con sus padres en Aviñón. Interrumpió su estancia en Aviñón cuando fue a vivir  en Montpelier y en Bolonia para estudiar leyes. En Aviñón en 1327, conoció a Laura, de quién se enamoró y a la que le dedicó toda su poesía amorosa.                                                                                                                                        Laura nunca aceptó de Petrarca más que un trato de </a:t>
            </a:r>
            <a:r>
              <a:rPr lang="es-ES" sz="1200" b="0" i="0" u="none" strike="noStrike" kern="1200" dirty="0" err="1">
                <a:solidFill>
                  <a:schemeClr val="tx1"/>
                </a:solidFill>
                <a:effectLst/>
                <a:latin typeface="+mn-lt"/>
                <a:ea typeface="+mn-ea"/>
                <a:cs typeface="+mn-cs"/>
              </a:rPr>
              <a:t>de</a:t>
            </a:r>
            <a:r>
              <a:rPr lang="es-ES" sz="1200" b="0" i="0" u="none" strike="noStrike" kern="1200" dirty="0">
                <a:solidFill>
                  <a:schemeClr val="tx1"/>
                </a:solidFill>
                <a:effectLst/>
                <a:latin typeface="+mn-lt"/>
                <a:ea typeface="+mn-ea"/>
                <a:cs typeface="+mn-cs"/>
              </a:rPr>
              <a:t> cordial espiritualidad. La distancia que mantuvieron no consiguió apagar su amor, por ello recibirá con un gran dolor, en 1348 la noticia de que Laura había muerto como consecuencia de la peste que asolaba a Europa desde hacía más de un año.                                                                                                                           Viajó por Italia y por numerosas ciudades europeas. En 1341 recibió el más alto galardón que podía esperar un poeta. Fue coronado por el Senado romano como </a:t>
            </a:r>
            <a:r>
              <a:rPr lang="es-ES" sz="1200" b="0" i="1" u="none" strike="noStrike" kern="1200" dirty="0">
                <a:solidFill>
                  <a:schemeClr val="tx1"/>
                </a:solidFill>
                <a:effectLst/>
                <a:latin typeface="+mn-lt"/>
                <a:ea typeface="+mn-ea"/>
                <a:cs typeface="+mn-cs"/>
              </a:rPr>
              <a:t>poeta excelso</a:t>
            </a:r>
            <a:r>
              <a:rPr lang="es-ES" sz="1200" b="0" i="0" u="none" strike="noStrike" kern="1200" dirty="0">
                <a:solidFill>
                  <a:schemeClr val="tx1"/>
                </a:solidFill>
                <a:effectLst/>
                <a:latin typeface="+mn-lt"/>
                <a:ea typeface="+mn-ea"/>
                <a:cs typeface="+mn-cs"/>
              </a:rPr>
              <a:t>. </a:t>
            </a:r>
            <a:endParaRPr lang="es-ES" b="0" dirty="0">
              <a:effectLst/>
            </a:endParaRPr>
          </a:p>
          <a:p>
            <a:r>
              <a:rPr lang="es-ES" dirty="0"/>
              <a:t/>
            </a:r>
            <a:br>
              <a:rPr lang="es-ES" dirty="0"/>
            </a:br>
            <a:endParaRPr lang="es-ES" dirty="0"/>
          </a:p>
        </p:txBody>
      </p:sp>
      <p:sp>
        <p:nvSpPr>
          <p:cNvPr id="4" name="Marcador de número de diapositiva 3"/>
          <p:cNvSpPr>
            <a:spLocks noGrp="1"/>
          </p:cNvSpPr>
          <p:nvPr>
            <p:ph type="sldNum" sz="quarter" idx="5"/>
          </p:nvPr>
        </p:nvSpPr>
        <p:spPr/>
        <p:txBody>
          <a:bodyPr/>
          <a:lstStyle/>
          <a:p>
            <a:fld id="{0D171A4A-C3B2-4030-84E8-F1E13D46272C}" type="slidenum">
              <a:rPr lang="es-ES" smtClean="0"/>
              <a:t>2</a:t>
            </a:fld>
            <a:endParaRPr lang="es-ES"/>
          </a:p>
        </p:txBody>
      </p:sp>
    </p:spTree>
    <p:extLst>
      <p:ext uri="{BB962C8B-B14F-4D97-AF65-F5344CB8AC3E}">
        <p14:creationId xmlns:p14="http://schemas.microsoft.com/office/powerpoint/2010/main" val="2631156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rtl="0"/>
            <a:r>
              <a:rPr lang="es-ES" sz="1200" b="0" i="0" u="none" strike="noStrike" kern="1200" dirty="0">
                <a:solidFill>
                  <a:schemeClr val="tx1"/>
                </a:solidFill>
                <a:effectLst/>
                <a:latin typeface="+mn-lt"/>
                <a:ea typeface="+mn-ea"/>
                <a:cs typeface="+mn-cs"/>
              </a:rPr>
              <a:t>El </a:t>
            </a:r>
            <a:r>
              <a:rPr lang="es-ES" sz="1200" b="0" i="1" u="none" strike="noStrike" kern="1200" dirty="0">
                <a:solidFill>
                  <a:schemeClr val="tx1"/>
                </a:solidFill>
                <a:effectLst/>
                <a:latin typeface="+mn-lt"/>
                <a:ea typeface="+mn-ea"/>
                <a:cs typeface="+mn-cs"/>
              </a:rPr>
              <a:t>Cancionero</a:t>
            </a:r>
            <a:r>
              <a:rPr lang="es-ES" sz="1200" b="0" i="0" u="none" strike="noStrike" kern="1200" dirty="0">
                <a:solidFill>
                  <a:schemeClr val="tx1"/>
                </a:solidFill>
                <a:effectLst/>
                <a:latin typeface="+mn-lt"/>
                <a:ea typeface="+mn-ea"/>
                <a:cs typeface="+mn-cs"/>
              </a:rPr>
              <a:t> tiene influencia capital en dos aspectos de la métrica: el ritmo del endecasílabo y las formas estróficas.</a:t>
            </a:r>
            <a:endParaRPr lang="es-ES" b="0" dirty="0">
              <a:effectLst/>
            </a:endParaRPr>
          </a:p>
          <a:p>
            <a:pPr rtl="0"/>
            <a:r>
              <a:rPr lang="es-ES" sz="1200" b="0" i="0" u="none" strike="noStrike" kern="1200" dirty="0">
                <a:solidFill>
                  <a:schemeClr val="tx1"/>
                </a:solidFill>
                <a:effectLst/>
                <a:latin typeface="+mn-lt"/>
                <a:ea typeface="+mn-ea"/>
                <a:cs typeface="+mn-cs"/>
              </a:rPr>
              <a:t>De un lado, hace prevalecer definitivamente los ritmos del endecasílabo </a:t>
            </a:r>
            <a:r>
              <a:rPr lang="es-ES" sz="1200" b="0" i="1" u="none" strike="noStrike" kern="1200" dirty="0">
                <a:solidFill>
                  <a:schemeClr val="tx1"/>
                </a:solidFill>
                <a:effectLst/>
                <a:latin typeface="+mn-lt"/>
                <a:ea typeface="+mn-ea"/>
                <a:cs typeface="+mn-cs"/>
              </a:rPr>
              <a:t>a </a:t>
            </a:r>
            <a:r>
              <a:rPr lang="es-ES" sz="1200" b="0" i="1" u="none" strike="noStrike" kern="1200" dirty="0" err="1">
                <a:solidFill>
                  <a:schemeClr val="tx1"/>
                </a:solidFill>
                <a:effectLst/>
                <a:latin typeface="+mn-lt"/>
                <a:ea typeface="+mn-ea"/>
                <a:cs typeface="+mn-cs"/>
              </a:rPr>
              <a:t>maiore</a:t>
            </a:r>
            <a:r>
              <a:rPr lang="es-ES" sz="1200" b="0" i="0" u="none" strike="noStrike" kern="1200" dirty="0">
                <a:solidFill>
                  <a:schemeClr val="tx1"/>
                </a:solidFill>
                <a:effectLst/>
                <a:latin typeface="+mn-lt"/>
                <a:ea typeface="+mn-ea"/>
                <a:cs typeface="+mn-cs"/>
              </a:rPr>
              <a:t> con acento en la sexta sílaba y </a:t>
            </a:r>
            <a:r>
              <a:rPr lang="es-ES" sz="1200" b="0" i="1" u="none" strike="noStrike" kern="1200" dirty="0">
                <a:solidFill>
                  <a:schemeClr val="tx1"/>
                </a:solidFill>
                <a:effectLst/>
                <a:latin typeface="+mn-lt"/>
                <a:ea typeface="+mn-ea"/>
                <a:cs typeface="+mn-cs"/>
              </a:rPr>
              <a:t>a minore</a:t>
            </a:r>
            <a:r>
              <a:rPr lang="es-ES" sz="1200" b="0" i="0" u="none" strike="noStrike" kern="1200" dirty="0">
                <a:solidFill>
                  <a:schemeClr val="tx1"/>
                </a:solidFill>
                <a:effectLst/>
                <a:latin typeface="+mn-lt"/>
                <a:ea typeface="+mn-ea"/>
                <a:cs typeface="+mn-cs"/>
              </a:rPr>
              <a:t> con acentos en la cuarta y la octava, lo que determina que en la poesía culta española sean estos los ritmos más habituales.</a:t>
            </a:r>
            <a:endParaRPr lang="es-ES" b="0" dirty="0">
              <a:effectLst/>
            </a:endParaRPr>
          </a:p>
          <a:p>
            <a:pPr rtl="0"/>
            <a:r>
              <a:rPr lang="es-ES" sz="1200" b="0" i="0" u="none" strike="noStrike" kern="1200" dirty="0">
                <a:solidFill>
                  <a:schemeClr val="tx1"/>
                </a:solidFill>
                <a:effectLst/>
                <a:latin typeface="+mn-lt"/>
                <a:ea typeface="+mn-ea"/>
                <a:cs typeface="+mn-cs"/>
              </a:rPr>
              <a:t>Del otro, influye determinantemente en cuáles serán las estrofas que se cultiven a partir de entonces en la poesía culta. Perfecciona y afina el madrigal que en el Cinquecento alcanzará su apogeo musical; fija definitivamente el esquema de la canción heredada de la escuela siciliana; y, por último, lleva al soneto a su absoluta perfección propiciando que se convierta en la estrofa, quizás, más importante de la lírica europea occidental. </a:t>
            </a:r>
            <a:endParaRPr lang="es-ES" b="0" dirty="0">
              <a:effectLst/>
            </a:endParaRPr>
          </a:p>
          <a:p>
            <a:pPr rtl="0"/>
            <a:r>
              <a:rPr lang="es-ES" sz="1200" b="1" i="0" u="none" strike="noStrike" kern="1200" dirty="0">
                <a:solidFill>
                  <a:schemeClr val="tx1"/>
                </a:solidFill>
                <a:effectLst/>
                <a:latin typeface="+mn-lt"/>
                <a:ea typeface="+mn-ea"/>
                <a:cs typeface="+mn-cs"/>
              </a:rPr>
              <a:t> </a:t>
            </a:r>
            <a:endParaRPr lang="es-ES" b="0" dirty="0">
              <a:effectLst/>
            </a:endParaRPr>
          </a:p>
          <a:p>
            <a:r>
              <a:rPr lang="es-ES" dirty="0"/>
              <a:t/>
            </a:r>
            <a:br>
              <a:rPr lang="es-ES" dirty="0"/>
            </a:br>
            <a:endParaRPr lang="es-ES" dirty="0"/>
          </a:p>
        </p:txBody>
      </p:sp>
      <p:sp>
        <p:nvSpPr>
          <p:cNvPr id="4" name="Marcador de número de diapositiva 3"/>
          <p:cNvSpPr>
            <a:spLocks noGrp="1"/>
          </p:cNvSpPr>
          <p:nvPr>
            <p:ph type="sldNum" sz="quarter" idx="5"/>
          </p:nvPr>
        </p:nvSpPr>
        <p:spPr/>
        <p:txBody>
          <a:bodyPr/>
          <a:lstStyle/>
          <a:p>
            <a:fld id="{0D171A4A-C3B2-4030-84E8-F1E13D46272C}" type="slidenum">
              <a:rPr lang="es-ES" smtClean="0"/>
              <a:t>3</a:t>
            </a:fld>
            <a:endParaRPr lang="es-ES"/>
          </a:p>
        </p:txBody>
      </p:sp>
    </p:spTree>
    <p:extLst>
      <p:ext uri="{BB962C8B-B14F-4D97-AF65-F5344CB8AC3E}">
        <p14:creationId xmlns:p14="http://schemas.microsoft.com/office/powerpoint/2010/main" val="3469145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a) La obra, aunque compuesta de fragmentos, de rime </a:t>
            </a:r>
            <a:r>
              <a:rPr lang="es-ES" dirty="0" err="1"/>
              <a:t>sparse</a:t>
            </a:r>
            <a:r>
              <a:rPr lang="es-ES" dirty="0"/>
              <a:t>, debe ser unitaria. </a:t>
            </a:r>
          </a:p>
          <a:p>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b) El hilo argumental del cancionero es la vivencia amorosa que se narra en primera persona. </a:t>
            </a:r>
          </a:p>
          <a:p>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c) Debe estar dedicado a una sola dama. Tal es así que Petrarca en el definitivo manuscrito sustituyó una balada (Donna mi </a:t>
            </a:r>
            <a:r>
              <a:rPr lang="es-ES" dirty="0" err="1"/>
              <a:t>vene</a:t>
            </a:r>
            <a:r>
              <a:rPr lang="es-ES" dirty="0"/>
              <a:t> </a:t>
            </a:r>
            <a:r>
              <a:rPr lang="es-ES" dirty="0" err="1"/>
              <a:t>spesso</a:t>
            </a:r>
            <a:r>
              <a:rPr lang="es-ES" dirty="0"/>
              <a:t> </a:t>
            </a:r>
            <a:r>
              <a:rPr lang="es-ES" dirty="0" err="1"/>
              <a:t>ne</a:t>
            </a:r>
            <a:r>
              <a:rPr lang="es-ES" dirty="0"/>
              <a:t> la mente), que podía inducir a creer al lector que había amado más de una Laura.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d) El Cancionero debe tener una secuencia narrativa que conduzca al lector a través de la historia del sentimiento amoroso del poeta. Esto se traduce en que los poemas deben aparentar haber sido escritos cronológicamente en el orden en que aparecen en la obra.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f) El Cancionero debe ser polimétrico, de modo que las formas métricas se correspondan con el estado anímico y el mensaje que quiere trasmitir el poeta en cada momento.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a:p>
          <a:p>
            <a:endParaRPr lang="es-ES" dirty="0"/>
          </a:p>
        </p:txBody>
      </p:sp>
      <p:sp>
        <p:nvSpPr>
          <p:cNvPr id="4" name="Marcador de número de diapositiva 3"/>
          <p:cNvSpPr>
            <a:spLocks noGrp="1"/>
          </p:cNvSpPr>
          <p:nvPr>
            <p:ph type="sldNum" sz="quarter" idx="5"/>
          </p:nvPr>
        </p:nvSpPr>
        <p:spPr/>
        <p:txBody>
          <a:bodyPr/>
          <a:lstStyle/>
          <a:p>
            <a:fld id="{0D171A4A-C3B2-4030-84E8-F1E13D46272C}" type="slidenum">
              <a:rPr lang="es-ES" smtClean="0"/>
              <a:t>4</a:t>
            </a:fld>
            <a:endParaRPr lang="es-ES"/>
          </a:p>
        </p:txBody>
      </p:sp>
    </p:spTree>
    <p:extLst>
      <p:ext uri="{BB962C8B-B14F-4D97-AF65-F5344CB8AC3E}">
        <p14:creationId xmlns:p14="http://schemas.microsoft.com/office/powerpoint/2010/main" val="3536154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0D171A4A-C3B2-4030-84E8-F1E13D46272C}" type="slidenum">
              <a:rPr lang="es-ES" smtClean="0"/>
              <a:t>5</a:t>
            </a:fld>
            <a:endParaRPr lang="es-ES"/>
          </a:p>
        </p:txBody>
      </p:sp>
    </p:spTree>
    <p:extLst>
      <p:ext uri="{BB962C8B-B14F-4D97-AF65-F5344CB8AC3E}">
        <p14:creationId xmlns:p14="http://schemas.microsoft.com/office/powerpoint/2010/main" val="954646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b="0" i="0" u="none" strike="noStrike" kern="1200" dirty="0">
                <a:solidFill>
                  <a:schemeClr val="tx1"/>
                </a:solidFill>
                <a:effectLst/>
                <a:latin typeface="+mn-lt"/>
                <a:ea typeface="+mn-ea"/>
                <a:cs typeface="+mn-cs"/>
              </a:rPr>
              <a:t>El </a:t>
            </a:r>
            <a:r>
              <a:rPr lang="es-ES" sz="1200" b="0" i="1" u="none" strike="noStrike" kern="1200" dirty="0">
                <a:solidFill>
                  <a:schemeClr val="tx1"/>
                </a:solidFill>
                <a:effectLst/>
                <a:latin typeface="+mn-lt"/>
                <a:ea typeface="+mn-ea"/>
                <a:cs typeface="+mn-cs"/>
              </a:rPr>
              <a:t>Cancionero</a:t>
            </a:r>
            <a:r>
              <a:rPr lang="es-ES" sz="1200" b="0" i="0" u="none" strike="noStrike" kern="1200" dirty="0">
                <a:solidFill>
                  <a:schemeClr val="tx1"/>
                </a:solidFill>
                <a:effectLst/>
                <a:latin typeface="+mn-lt"/>
                <a:ea typeface="+mn-ea"/>
                <a:cs typeface="+mn-cs"/>
              </a:rPr>
              <a:t> se compone de 366 fragmentos (317 sonetos, 29 canciones, 9 sextinas, 7 baladas y 4 madrigales) tradicionalmente divididos en dos partes: las </a:t>
            </a:r>
            <a:r>
              <a:rPr lang="es-ES" sz="1200" b="0" i="1" u="none" strike="noStrike" kern="1200" dirty="0">
                <a:solidFill>
                  <a:schemeClr val="tx1"/>
                </a:solidFill>
                <a:effectLst/>
                <a:latin typeface="+mn-lt"/>
                <a:ea typeface="+mn-ea"/>
                <a:cs typeface="+mn-cs"/>
              </a:rPr>
              <a:t>rimas en vida de Madonna Laura</a:t>
            </a:r>
            <a:r>
              <a:rPr lang="es-ES" sz="1200" b="0" i="0" u="none" strike="noStrike" kern="1200" dirty="0">
                <a:solidFill>
                  <a:schemeClr val="tx1"/>
                </a:solidFill>
                <a:effectLst/>
                <a:latin typeface="+mn-lt"/>
                <a:ea typeface="+mn-ea"/>
                <a:cs typeface="+mn-cs"/>
              </a:rPr>
              <a:t> y las </a:t>
            </a:r>
            <a:r>
              <a:rPr lang="es-ES" sz="1200" b="0" i="1" u="none" strike="noStrike" kern="1200" dirty="0">
                <a:solidFill>
                  <a:schemeClr val="tx1"/>
                </a:solidFill>
                <a:effectLst/>
                <a:latin typeface="+mn-lt"/>
                <a:ea typeface="+mn-ea"/>
                <a:cs typeface="+mn-cs"/>
              </a:rPr>
              <a:t>rimas tras la muerte de Madonna Laura</a:t>
            </a:r>
            <a:r>
              <a:rPr lang="es-ES" sz="1200" b="0" i="0" u="none" strike="noStrike" kern="1200" dirty="0">
                <a:solidFill>
                  <a:schemeClr val="tx1"/>
                </a:solidFill>
                <a:effectLst/>
                <a:latin typeface="+mn-lt"/>
                <a:ea typeface="+mn-ea"/>
                <a:cs typeface="+mn-cs"/>
              </a:rPr>
              <a:t>. Esta división, no obstante, se debe a los editores de la obra y no al propio Petrarca y está sugerida tanto por el contenido como por el hecho de que en el manuscrito definitivo hay varias hojas en blanco entre la composición CCLXIII y la CCLXIV.</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200" b="0" i="0" u="none" strike="noStrike" kern="1200" dirty="0">
              <a:solidFill>
                <a:schemeClr val="tx1"/>
              </a:solidFill>
              <a:effectLst/>
              <a:latin typeface="+mn-lt"/>
              <a:ea typeface="+mn-ea"/>
              <a:cs typeface="+mn-cs"/>
            </a:endParaRPr>
          </a:p>
          <a:p>
            <a:pPr rtl="0"/>
            <a:r>
              <a:rPr lang="es-ES" sz="1200" b="0" i="0" u="none" strike="noStrike" kern="1200" dirty="0">
                <a:solidFill>
                  <a:schemeClr val="tx1"/>
                </a:solidFill>
                <a:effectLst/>
                <a:latin typeface="+mn-lt"/>
                <a:ea typeface="+mn-ea"/>
                <a:cs typeface="+mn-cs"/>
              </a:rPr>
              <a:t>En la segunda sección, la CXXVI es una de las joyas, o quizá la joya absoluta del Cancionero. En ella son evocadas las aguas del río </a:t>
            </a:r>
            <a:r>
              <a:rPr lang="es-ES" sz="1200" b="0" i="0" u="none" strike="noStrike" kern="1200" dirty="0" err="1">
                <a:solidFill>
                  <a:schemeClr val="tx1"/>
                </a:solidFill>
                <a:effectLst/>
                <a:latin typeface="+mn-lt"/>
                <a:ea typeface="+mn-ea"/>
                <a:cs typeface="+mn-cs"/>
              </a:rPr>
              <a:t>Sorga</a:t>
            </a:r>
            <a:r>
              <a:rPr lang="es-ES" sz="1200" b="0" i="0" u="none" strike="noStrike" kern="1200" dirty="0">
                <a:solidFill>
                  <a:schemeClr val="tx1"/>
                </a:solidFill>
                <a:effectLst/>
                <a:latin typeface="+mn-lt"/>
                <a:ea typeface="+mn-ea"/>
                <a:cs typeface="+mn-cs"/>
              </a:rPr>
              <a:t>, que nace en </a:t>
            </a:r>
            <a:r>
              <a:rPr lang="es-ES" sz="1200" b="0" i="0" u="none" strike="noStrike" kern="1200" dirty="0" err="1">
                <a:solidFill>
                  <a:schemeClr val="tx1"/>
                </a:solidFill>
                <a:effectLst/>
                <a:latin typeface="+mn-lt"/>
                <a:ea typeface="+mn-ea"/>
                <a:cs typeface="+mn-cs"/>
              </a:rPr>
              <a:t>Valclusa</a:t>
            </a:r>
            <a:r>
              <a:rPr lang="es-ES" sz="1200" b="0" i="0" u="none" strike="noStrike" kern="1200" dirty="0">
                <a:solidFill>
                  <a:schemeClr val="tx1"/>
                </a:solidFill>
                <a:effectLst/>
                <a:latin typeface="+mn-lt"/>
                <a:ea typeface="+mn-ea"/>
                <a:cs typeface="+mn-cs"/>
              </a:rPr>
              <a:t>, la vegetación primaveral y el aire que entre ella corre (y sobre todo el recuerdo de la amada) en un clima dominado por la idea de lo perecedero y, más concretamente, por la de la muerte del poeta, la cual despierta en él el deseo de morir y ser enterrado en aquellos campos para él sagrados, en los que tal vez le buscará un día Laura y, al saber que se han convertido en su sepultura, rogará a Dios por él.</a:t>
            </a:r>
            <a:endParaRPr lang="es-ES" b="0" dirty="0">
              <a:effectLst/>
            </a:endParaRPr>
          </a:p>
          <a:p>
            <a:r>
              <a:rPr lang="es-ES" dirty="0"/>
              <a:t/>
            </a:r>
            <a:br>
              <a:rPr lang="es-ES" dirty="0"/>
            </a:br>
            <a:endParaRPr lang="es-ES" dirty="0"/>
          </a:p>
          <a:p>
            <a:r>
              <a:rPr lang="es-ES" sz="1200" b="0" i="0" u="none" strike="noStrike" kern="1200" dirty="0">
                <a:solidFill>
                  <a:schemeClr val="tx1"/>
                </a:solidFill>
                <a:effectLst/>
                <a:latin typeface="+mn-lt"/>
                <a:ea typeface="+mn-ea"/>
                <a:cs typeface="+mn-cs"/>
              </a:rPr>
              <a:t>La tercera sección, llamada de "la alabanza y la maravilla", comprende las rimas CXXX a CCXLVII. Con estas clases de sonetos alternan las quejas de amor, los que lamentan el envejecimiento del poeta (el CCVIII, entre otros) y los que conmemoran los sucesivos aniversarios del día en que Petrarca vio a Laura por primera vez, los cuales arrancan de la primera sección y son un </a:t>
            </a:r>
            <a:r>
              <a:rPr lang="es-ES" sz="1200" b="0" i="0" u="none" strike="noStrike" kern="1200" dirty="0" err="1">
                <a:solidFill>
                  <a:schemeClr val="tx1"/>
                </a:solidFill>
                <a:effectLst/>
                <a:latin typeface="+mn-lt"/>
                <a:ea typeface="+mn-ea"/>
                <a:cs typeface="+mn-cs"/>
              </a:rPr>
              <a:t>leit</a:t>
            </a:r>
            <a:r>
              <a:rPr lang="es-ES" sz="1200" b="0" i="0" u="none" strike="noStrike" kern="1200" dirty="0">
                <a:solidFill>
                  <a:schemeClr val="tx1"/>
                </a:solidFill>
                <a:effectLst/>
                <a:latin typeface="+mn-lt"/>
                <a:ea typeface="+mn-ea"/>
                <a:cs typeface="+mn-cs"/>
              </a:rPr>
              <a:t> motivo de la primera parte del Cancionero. el Cancionero abunda en lamentos por la belleza de Laura, deshecha por la muerte, por la transitoriedad de las cosas del mundo, por la vejez del poeta y por la serena intimidad que esta habría otorgado a ambos si Laura hubiese vivido más años.</a:t>
            </a:r>
            <a:endParaRPr lang="es-ES" dirty="0"/>
          </a:p>
        </p:txBody>
      </p:sp>
      <p:sp>
        <p:nvSpPr>
          <p:cNvPr id="4" name="Marcador de número de diapositiva 3"/>
          <p:cNvSpPr>
            <a:spLocks noGrp="1"/>
          </p:cNvSpPr>
          <p:nvPr>
            <p:ph type="sldNum" sz="quarter" idx="5"/>
          </p:nvPr>
        </p:nvSpPr>
        <p:spPr/>
        <p:txBody>
          <a:bodyPr/>
          <a:lstStyle/>
          <a:p>
            <a:fld id="{0D171A4A-C3B2-4030-84E8-F1E13D46272C}" type="slidenum">
              <a:rPr lang="es-ES" smtClean="0"/>
              <a:t>6</a:t>
            </a:fld>
            <a:endParaRPr lang="es-ES"/>
          </a:p>
        </p:txBody>
      </p:sp>
    </p:spTree>
    <p:extLst>
      <p:ext uri="{BB962C8B-B14F-4D97-AF65-F5344CB8AC3E}">
        <p14:creationId xmlns:p14="http://schemas.microsoft.com/office/powerpoint/2010/main" val="1576229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F72F0854-5859-4A6E-96A4-B9648C7632C5}" type="datetimeFigureOut">
              <a:rPr lang="es-ES" smtClean="0"/>
              <a:t>06/11/2019</a:t>
            </a:fld>
            <a:endParaRPr lang="es-ES"/>
          </a:p>
        </p:txBody>
      </p:sp>
      <p:sp>
        <p:nvSpPr>
          <p:cNvPr id="5" name="Footer Placeholder 4"/>
          <p:cNvSpPr>
            <a:spLocks noGrp="1"/>
          </p:cNvSpPr>
          <p:nvPr>
            <p:ph type="ftr" sz="quarter" idx="11"/>
          </p:nvPr>
        </p:nvSpPr>
        <p:spPr>
          <a:xfrm>
            <a:off x="1371600" y="4323845"/>
            <a:ext cx="6400800" cy="365125"/>
          </a:xfrm>
        </p:spPr>
        <p:txBody>
          <a:bodyPr/>
          <a:lstStyle/>
          <a:p>
            <a:endParaRPr lang="es-ES"/>
          </a:p>
        </p:txBody>
      </p:sp>
      <p:sp>
        <p:nvSpPr>
          <p:cNvPr id="6" name="Slide Number Placeholder 5"/>
          <p:cNvSpPr>
            <a:spLocks noGrp="1"/>
          </p:cNvSpPr>
          <p:nvPr>
            <p:ph type="sldNum" sz="quarter" idx="12"/>
          </p:nvPr>
        </p:nvSpPr>
        <p:spPr>
          <a:xfrm>
            <a:off x="8077200" y="1430866"/>
            <a:ext cx="2743200" cy="365125"/>
          </a:xfrm>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3924114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72F0854-5859-4A6E-96A4-B9648C7632C5}" type="datetimeFigureOut">
              <a:rPr lang="es-ES" smtClean="0"/>
              <a:t>06/11/2019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465760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72F0854-5859-4A6E-96A4-B9648C7632C5}" type="datetimeFigureOut">
              <a:rPr lang="es-ES" smtClean="0"/>
              <a:t>06/11/2019</a:t>
            </a:fld>
            <a:endParaRPr lang="es-ES"/>
          </a:p>
        </p:txBody>
      </p:sp>
      <p:sp>
        <p:nvSpPr>
          <p:cNvPr id="6" name="Footer Placeholder 5"/>
          <p:cNvSpPr>
            <a:spLocks noGrp="1"/>
          </p:cNvSpPr>
          <p:nvPr>
            <p:ph type="ftr" sz="quarter" idx="11"/>
          </p:nvPr>
        </p:nvSpPr>
        <p:spPr>
          <a:xfrm>
            <a:off x="685800" y="379941"/>
            <a:ext cx="6991492" cy="365125"/>
          </a:xfrm>
        </p:spPr>
        <p:txBody>
          <a:bodyPr/>
          <a:lstStyle/>
          <a:p>
            <a:endParaRPr lang="es-ES"/>
          </a:p>
        </p:txBody>
      </p:sp>
      <p:sp>
        <p:nvSpPr>
          <p:cNvPr id="7" name="Slide Number Placeholder 6"/>
          <p:cNvSpPr>
            <a:spLocks noGrp="1"/>
          </p:cNvSpPr>
          <p:nvPr>
            <p:ph type="sldNum" sz="quarter" idx="12"/>
          </p:nvPr>
        </p:nvSpPr>
        <p:spPr>
          <a:xfrm>
            <a:off x="10862452" y="381000"/>
            <a:ext cx="643748" cy="365125"/>
          </a:xfrm>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1635954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72F0854-5859-4A6E-96A4-B9648C7632C5}" type="datetimeFigureOut">
              <a:rPr lang="es-ES" smtClean="0"/>
              <a:t>06/11/2019</a:t>
            </a:fld>
            <a:endParaRPr lang="es-ES"/>
          </a:p>
        </p:txBody>
      </p:sp>
      <p:sp>
        <p:nvSpPr>
          <p:cNvPr id="6" name="Footer Placeholder 5"/>
          <p:cNvSpPr>
            <a:spLocks noGrp="1"/>
          </p:cNvSpPr>
          <p:nvPr>
            <p:ph type="ftr" sz="quarter" idx="11"/>
          </p:nvPr>
        </p:nvSpPr>
        <p:spPr>
          <a:xfrm>
            <a:off x="685800" y="379941"/>
            <a:ext cx="6991492" cy="365125"/>
          </a:xfrm>
        </p:spPr>
        <p:txBody>
          <a:bodyPr/>
          <a:lstStyle/>
          <a:p>
            <a:endParaRPr lang="es-ES"/>
          </a:p>
        </p:txBody>
      </p:sp>
      <p:sp>
        <p:nvSpPr>
          <p:cNvPr id="7" name="Slide Number Placeholder 6"/>
          <p:cNvSpPr>
            <a:spLocks noGrp="1"/>
          </p:cNvSpPr>
          <p:nvPr>
            <p:ph type="sldNum" sz="quarter" idx="12"/>
          </p:nvPr>
        </p:nvSpPr>
        <p:spPr>
          <a:xfrm>
            <a:off x="10862452" y="381000"/>
            <a:ext cx="643748" cy="365125"/>
          </a:xfrm>
        </p:spPr>
        <p:txBody>
          <a:bodyPr/>
          <a:lstStyle/>
          <a:p>
            <a:fld id="{A4F224AA-8BAB-4F03-B82B-4B4369059971}" type="slidenum">
              <a:rPr lang="es-ES" smtClean="0"/>
              <a:t>‹#›</a:t>
            </a:fld>
            <a:endParaRPr lang="es-E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104434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F72F0854-5859-4A6E-96A4-B9648C7632C5}" type="datetimeFigureOut">
              <a:rPr lang="es-ES" smtClean="0"/>
              <a:t>06/11/2019</a:t>
            </a:fld>
            <a:endParaRPr lang="es-ES"/>
          </a:p>
        </p:txBody>
      </p:sp>
      <p:sp>
        <p:nvSpPr>
          <p:cNvPr id="6" name="Footer Placeholder 5"/>
          <p:cNvSpPr>
            <a:spLocks noGrp="1"/>
          </p:cNvSpPr>
          <p:nvPr>
            <p:ph type="ftr" sz="quarter" idx="11"/>
          </p:nvPr>
        </p:nvSpPr>
        <p:spPr>
          <a:xfrm>
            <a:off x="685800" y="378883"/>
            <a:ext cx="6991492" cy="365125"/>
          </a:xfrm>
        </p:spPr>
        <p:txBody>
          <a:bodyPr/>
          <a:lstStyle/>
          <a:p>
            <a:endParaRPr lang="es-ES"/>
          </a:p>
        </p:txBody>
      </p:sp>
      <p:sp>
        <p:nvSpPr>
          <p:cNvPr id="7" name="Slide Number Placeholder 6"/>
          <p:cNvSpPr>
            <a:spLocks noGrp="1"/>
          </p:cNvSpPr>
          <p:nvPr>
            <p:ph type="sldNum" sz="quarter" idx="12"/>
          </p:nvPr>
        </p:nvSpPr>
        <p:spPr>
          <a:xfrm>
            <a:off x="10862452" y="381000"/>
            <a:ext cx="643748" cy="365125"/>
          </a:xfrm>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3805146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72F0854-5859-4A6E-96A4-B9648C7632C5}" type="datetimeFigureOut">
              <a:rPr lang="es-ES" smtClean="0"/>
              <a:t>06/11/2019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4040004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72F0854-5859-4A6E-96A4-B9648C7632C5}" type="datetimeFigureOut">
              <a:rPr lang="es-ES" smtClean="0"/>
              <a:t>06/11/2019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7128913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72F0854-5859-4A6E-96A4-B9648C7632C5}" type="datetimeFigureOut">
              <a:rPr lang="es-ES" smtClean="0"/>
              <a:t>06/11/2019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16880973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F72F0854-5859-4A6E-96A4-B9648C7632C5}" type="datetimeFigureOut">
              <a:rPr lang="es-ES" smtClean="0"/>
              <a:t>06/11/2019</a:t>
            </a:fld>
            <a:endParaRPr lang="es-ES"/>
          </a:p>
        </p:txBody>
      </p:sp>
      <p:sp>
        <p:nvSpPr>
          <p:cNvPr id="5" name="Footer Placeholder 4"/>
          <p:cNvSpPr>
            <a:spLocks noGrp="1"/>
          </p:cNvSpPr>
          <p:nvPr>
            <p:ph type="ftr" sz="quarter" idx="11"/>
          </p:nvPr>
        </p:nvSpPr>
        <p:spPr>
          <a:xfrm>
            <a:off x="685800" y="381000"/>
            <a:ext cx="6991492" cy="365125"/>
          </a:xfrm>
        </p:spPr>
        <p:txBody>
          <a:bodyPr/>
          <a:lstStyle/>
          <a:p>
            <a:endParaRPr lang="es-ES"/>
          </a:p>
        </p:txBody>
      </p:sp>
      <p:sp>
        <p:nvSpPr>
          <p:cNvPr id="6" name="Slide Number Placeholder 5"/>
          <p:cNvSpPr>
            <a:spLocks noGrp="1"/>
          </p:cNvSpPr>
          <p:nvPr>
            <p:ph type="sldNum" sz="quarter" idx="12"/>
          </p:nvPr>
        </p:nvSpPr>
        <p:spPr>
          <a:xfrm>
            <a:off x="10862452" y="381000"/>
            <a:ext cx="643748" cy="365125"/>
          </a:xfrm>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123813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72F0854-5859-4A6E-96A4-B9648C7632C5}" type="datetimeFigureOut">
              <a:rPr lang="es-ES" smtClean="0"/>
              <a:t>06/11/2019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3781568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F72F0854-5859-4A6E-96A4-B9648C7632C5}" type="datetimeFigureOut">
              <a:rPr lang="es-ES" smtClean="0"/>
              <a:t>06/11/2019</a:t>
            </a:fld>
            <a:endParaRPr lang="es-ES"/>
          </a:p>
        </p:txBody>
      </p:sp>
      <p:sp>
        <p:nvSpPr>
          <p:cNvPr id="5" name="Footer Placeholder 4"/>
          <p:cNvSpPr>
            <a:spLocks noGrp="1"/>
          </p:cNvSpPr>
          <p:nvPr>
            <p:ph type="ftr" sz="quarter" idx="11"/>
          </p:nvPr>
        </p:nvSpPr>
        <p:spPr>
          <a:xfrm>
            <a:off x="685800" y="381001"/>
            <a:ext cx="6991492" cy="364065"/>
          </a:xfrm>
        </p:spPr>
        <p:txBody>
          <a:bodyPr/>
          <a:lstStyle/>
          <a:p>
            <a:endParaRPr lang="es-ES"/>
          </a:p>
        </p:txBody>
      </p:sp>
      <p:sp>
        <p:nvSpPr>
          <p:cNvPr id="6" name="Slide Number Placeholder 5"/>
          <p:cNvSpPr>
            <a:spLocks noGrp="1"/>
          </p:cNvSpPr>
          <p:nvPr>
            <p:ph type="sldNum" sz="quarter" idx="12"/>
          </p:nvPr>
        </p:nvSpPr>
        <p:spPr>
          <a:xfrm>
            <a:off x="10862452" y="381000"/>
            <a:ext cx="643748" cy="365125"/>
          </a:xfrm>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1726869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72F0854-5859-4A6E-96A4-B9648C7632C5}" type="datetimeFigureOut">
              <a:rPr lang="es-ES" smtClean="0"/>
              <a:t>06/11/2019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1292641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5800" y="3132666"/>
            <a:ext cx="5311775" cy="308601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132666"/>
            <a:ext cx="5334000" cy="308601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72F0854-5859-4A6E-96A4-B9648C7632C5}" type="datetimeFigureOut">
              <a:rPr lang="es-ES" smtClean="0"/>
              <a:t>06/11/2019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403079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72F0854-5859-4A6E-96A4-B9648C7632C5}" type="datetimeFigureOut">
              <a:rPr lang="es-ES" smtClean="0"/>
              <a:t>06/11/2019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1419984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F0854-5859-4A6E-96A4-B9648C7632C5}" type="datetimeFigureOut">
              <a:rPr lang="es-ES" smtClean="0"/>
              <a:t>06/11/2019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4258555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72F0854-5859-4A6E-96A4-B9648C7632C5}" type="datetimeFigureOut">
              <a:rPr lang="es-ES" smtClean="0"/>
              <a:t>06/11/2019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127017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72F0854-5859-4A6E-96A4-B9648C7632C5}" type="datetimeFigureOut">
              <a:rPr lang="es-ES" smtClean="0"/>
              <a:t>06/11/2019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4F224AA-8BAB-4F03-B82B-4B4369059971}" type="slidenum">
              <a:rPr lang="es-ES" smtClean="0"/>
              <a:t>‹#›</a:t>
            </a:fld>
            <a:endParaRPr lang="es-ES"/>
          </a:p>
        </p:txBody>
      </p:sp>
    </p:spTree>
    <p:extLst>
      <p:ext uri="{BB962C8B-B14F-4D97-AF65-F5344CB8AC3E}">
        <p14:creationId xmlns:p14="http://schemas.microsoft.com/office/powerpoint/2010/main" val="686627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72F0854-5859-4A6E-96A4-B9648C7632C5}" type="datetimeFigureOut">
              <a:rPr lang="es-ES" smtClean="0"/>
              <a:t>06/11/2019</a:t>
            </a:fld>
            <a:endParaRPr lang="es-E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4F224AA-8BAB-4F03-B82B-4B4369059971}" type="slidenum">
              <a:rPr lang="es-ES" smtClean="0"/>
              <a:t>‹#›</a:t>
            </a:fld>
            <a:endParaRPr lang="es-ES"/>
          </a:p>
        </p:txBody>
      </p:sp>
    </p:spTree>
    <p:extLst>
      <p:ext uri="{BB962C8B-B14F-4D97-AF65-F5344CB8AC3E}">
        <p14:creationId xmlns:p14="http://schemas.microsoft.com/office/powerpoint/2010/main" val="371456915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s.m.wikipedia.org/wiki/Padua" TargetMode="External"/><Relationship Id="rId3" Type="http://schemas.openxmlformats.org/officeDocument/2006/relationships/image" Target="../media/image3.jpeg"/><Relationship Id="rId7" Type="http://schemas.openxmlformats.org/officeDocument/2006/relationships/hyperlink" Target="https://es.m.wikipedia.org/wiki/Arqu%C3%A0_Petrarca"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es.m.wikipedia.org/wiki/1304" TargetMode="External"/><Relationship Id="rId5" Type="http://schemas.openxmlformats.org/officeDocument/2006/relationships/hyperlink" Target="https://es.m.wikipedia.org/wiki/20_de_julio" TargetMode="External"/><Relationship Id="rId10" Type="http://schemas.openxmlformats.org/officeDocument/2006/relationships/hyperlink" Target="https://es.m.wikipedia.org/wiki/1374" TargetMode="External"/><Relationship Id="rId4" Type="http://schemas.openxmlformats.org/officeDocument/2006/relationships/hyperlink" Target="https://es.m.wikipedia.org/wiki/Arezzo" TargetMode="External"/><Relationship Id="rId9" Type="http://schemas.openxmlformats.org/officeDocument/2006/relationships/hyperlink" Target="https://es.m.wikipedia.org/wiki/19_de_julio"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xmlns="" id="{830AE975-81B3-48B8-8380-729381ABA913}"/>
              </a:ext>
            </a:extLst>
          </p:cNvPr>
          <p:cNvSpPr/>
          <p:nvPr/>
        </p:nvSpPr>
        <p:spPr>
          <a:xfrm>
            <a:off x="168135" y="234675"/>
            <a:ext cx="5062604" cy="1107996"/>
          </a:xfrm>
          <a:prstGeom prst="rect">
            <a:avLst/>
          </a:prstGeom>
          <a:noFill/>
        </p:spPr>
        <p:txBody>
          <a:bodyPr wrap="none" lIns="91440" tIns="45720" rIns="91440" bIns="45720">
            <a:spAutoFit/>
          </a:bodyPr>
          <a:lstStyle/>
          <a:p>
            <a:pPr algn="ctr"/>
            <a:r>
              <a:rPr lang="es-ES" sz="6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PETRARCA 1</a:t>
            </a:r>
            <a:endParaRPr lang="es-ES" sz="6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Rectángulo 4">
            <a:extLst>
              <a:ext uri="{FF2B5EF4-FFF2-40B4-BE49-F238E27FC236}">
                <a16:creationId xmlns:a16="http://schemas.microsoft.com/office/drawing/2014/main" xmlns="" id="{CBC735CC-6AB0-4313-AB96-6210F2B1274E}"/>
              </a:ext>
            </a:extLst>
          </p:cNvPr>
          <p:cNvSpPr/>
          <p:nvPr/>
        </p:nvSpPr>
        <p:spPr>
          <a:xfrm>
            <a:off x="1279617" y="2032233"/>
            <a:ext cx="9632765" cy="2123658"/>
          </a:xfrm>
          <a:prstGeom prst="rect">
            <a:avLst/>
          </a:prstGeom>
          <a:noFill/>
        </p:spPr>
        <p:txBody>
          <a:bodyPr wrap="none" lIns="91440" tIns="45720" rIns="91440" bIns="45720">
            <a:spAutoFit/>
          </a:bodyPr>
          <a:lstStyle/>
          <a:p>
            <a:pPr algn="ctr"/>
            <a:r>
              <a:rPr lang="es-ES" sz="6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“Los que escucháis en </a:t>
            </a:r>
          </a:p>
          <a:p>
            <a:pPr algn="ctr"/>
            <a:r>
              <a:rPr lang="es-ES" sz="6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rimas el desvelo”</a:t>
            </a:r>
          </a:p>
        </p:txBody>
      </p:sp>
    </p:spTree>
    <p:extLst>
      <p:ext uri="{BB962C8B-B14F-4D97-AF65-F5344CB8AC3E}">
        <p14:creationId xmlns:p14="http://schemas.microsoft.com/office/powerpoint/2010/main" val="3315418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de petrarca">
            <a:extLst>
              <a:ext uri="{FF2B5EF4-FFF2-40B4-BE49-F238E27FC236}">
                <a16:creationId xmlns:a16="http://schemas.microsoft.com/office/drawing/2014/main" xmlns="" id="{445C0712-BD25-4759-BCD6-A32C204967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9343" y="368462"/>
            <a:ext cx="3412372" cy="5357424"/>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a:extLst>
              <a:ext uri="{FF2B5EF4-FFF2-40B4-BE49-F238E27FC236}">
                <a16:creationId xmlns:a16="http://schemas.microsoft.com/office/drawing/2014/main" xmlns="" id="{90117D42-9D45-4871-B88D-6422BEDE4A64}"/>
              </a:ext>
            </a:extLst>
          </p:cNvPr>
          <p:cNvSpPr/>
          <p:nvPr/>
        </p:nvSpPr>
        <p:spPr>
          <a:xfrm>
            <a:off x="877859" y="5369577"/>
            <a:ext cx="3611887" cy="523220"/>
          </a:xfrm>
          <a:prstGeom prst="rect">
            <a:avLst/>
          </a:prstGeom>
          <a:noFill/>
        </p:spPr>
        <p:txBody>
          <a:bodyPr wrap="none" lIns="91440" tIns="45720" rIns="91440" bIns="45720">
            <a:spAutoFit/>
          </a:bodyPr>
          <a:lstStyle/>
          <a:p>
            <a:pPr algn="ctr"/>
            <a:r>
              <a:rPr lang="es-ES" sz="2800" dirty="0"/>
              <a:t>Francesco Petrarca</a:t>
            </a:r>
            <a:endParaRPr lang="es-ES" sz="88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Rectángulo 2">
            <a:extLst>
              <a:ext uri="{FF2B5EF4-FFF2-40B4-BE49-F238E27FC236}">
                <a16:creationId xmlns:a16="http://schemas.microsoft.com/office/drawing/2014/main" xmlns="" id="{9F9E74C7-9391-4AE8-8DFD-7FA35F5CF83D}"/>
              </a:ext>
            </a:extLst>
          </p:cNvPr>
          <p:cNvSpPr/>
          <p:nvPr/>
        </p:nvSpPr>
        <p:spPr>
          <a:xfrm>
            <a:off x="877859" y="5906299"/>
            <a:ext cx="10726312" cy="405047"/>
          </a:xfrm>
          <a:prstGeom prst="rect">
            <a:avLst/>
          </a:prstGeom>
        </p:spPr>
        <p:txBody>
          <a:bodyPr wrap="square">
            <a:spAutoFit/>
          </a:bodyPr>
          <a:lstStyle/>
          <a:p>
            <a:pPr>
              <a:lnSpc>
                <a:spcPct val="107000"/>
              </a:lnSpc>
              <a:spcAft>
                <a:spcPts val="800"/>
              </a:spcAft>
            </a:pPr>
            <a:r>
              <a:rPr lang="es-ES" sz="2000" dirty="0">
                <a:latin typeface="Roboto"/>
                <a:ea typeface="Times New Roman" panose="02020603050405020304" pitchFamily="18" charset="0"/>
                <a:cs typeface="Times New Roman" panose="02020603050405020304" pitchFamily="18" charset="0"/>
              </a:rPr>
              <a:t>(</a:t>
            </a:r>
            <a:r>
              <a:rPr lang="es-ES" sz="2000" u="sng" dirty="0">
                <a:latin typeface="Roboto"/>
                <a:ea typeface="Times New Roman" panose="02020603050405020304" pitchFamily="18" charset="0"/>
                <a:cs typeface="Times New Roman" panose="02020603050405020304" pitchFamily="18" charset="0"/>
                <a:hlinkClick r:id="rId4" tooltip="Arezzo">
                  <a:extLst>
                    <a:ext uri="{A12FA001-AC4F-418D-AE19-62706E023703}">
                      <ahyp:hlinkClr xmlns:ahyp="http://schemas.microsoft.com/office/drawing/2018/hyperlinkcolor" xmlns="" val="tx"/>
                    </a:ext>
                  </a:extLst>
                </a:hlinkClick>
              </a:rPr>
              <a:t>Arezzo</a:t>
            </a:r>
            <a:r>
              <a:rPr lang="es-ES" sz="2000" dirty="0">
                <a:latin typeface="Roboto"/>
                <a:ea typeface="Times New Roman" panose="02020603050405020304" pitchFamily="18" charset="0"/>
                <a:cs typeface="Times New Roman" panose="02020603050405020304" pitchFamily="18" charset="0"/>
              </a:rPr>
              <a:t>, </a:t>
            </a:r>
            <a:r>
              <a:rPr lang="es-ES" sz="2000" u="sng" dirty="0">
                <a:latin typeface="Roboto"/>
                <a:ea typeface="Times New Roman" panose="02020603050405020304" pitchFamily="18" charset="0"/>
                <a:cs typeface="Times New Roman" panose="02020603050405020304" pitchFamily="18" charset="0"/>
                <a:hlinkClick r:id="rId5" tooltip="20 de julio">
                  <a:extLst>
                    <a:ext uri="{A12FA001-AC4F-418D-AE19-62706E023703}">
                      <ahyp:hlinkClr xmlns:ahyp="http://schemas.microsoft.com/office/drawing/2018/hyperlinkcolor" xmlns="" val="tx"/>
                    </a:ext>
                  </a:extLst>
                </a:hlinkClick>
              </a:rPr>
              <a:t>20 de julio</a:t>
            </a:r>
            <a:r>
              <a:rPr lang="es-ES" sz="2000" dirty="0">
                <a:latin typeface="Roboto"/>
                <a:ea typeface="Times New Roman" panose="02020603050405020304" pitchFamily="18" charset="0"/>
                <a:cs typeface="Times New Roman" panose="02020603050405020304" pitchFamily="18" charset="0"/>
              </a:rPr>
              <a:t> de </a:t>
            </a:r>
            <a:r>
              <a:rPr lang="es-ES" sz="2000" u="sng" dirty="0">
                <a:latin typeface="Roboto"/>
                <a:ea typeface="Times New Roman" panose="02020603050405020304" pitchFamily="18" charset="0"/>
                <a:cs typeface="Times New Roman" panose="02020603050405020304" pitchFamily="18" charset="0"/>
                <a:hlinkClick r:id="rId6" tooltip="1304">
                  <a:extLst>
                    <a:ext uri="{A12FA001-AC4F-418D-AE19-62706E023703}">
                      <ahyp:hlinkClr xmlns:ahyp="http://schemas.microsoft.com/office/drawing/2018/hyperlinkcolor" xmlns="" val="tx"/>
                    </a:ext>
                  </a:extLst>
                </a:hlinkClick>
              </a:rPr>
              <a:t>1304</a:t>
            </a:r>
            <a:r>
              <a:rPr lang="es-ES" sz="2000" dirty="0">
                <a:latin typeface="Calibri" panose="020F0502020204030204" pitchFamily="34" charset="0"/>
                <a:ea typeface="Times New Roman" panose="02020603050405020304" pitchFamily="18" charset="0"/>
                <a:cs typeface="Times New Roman" panose="02020603050405020304" pitchFamily="18" charset="0"/>
              </a:rPr>
              <a:t>    </a:t>
            </a:r>
            <a:r>
              <a:rPr lang="es-ES" sz="2000" dirty="0">
                <a:latin typeface="Roboto"/>
                <a:ea typeface="Times New Roman" panose="02020603050405020304" pitchFamily="18" charset="0"/>
                <a:cs typeface="Times New Roman" panose="02020603050405020304" pitchFamily="18" charset="0"/>
              </a:rPr>
              <a:t>-  </a:t>
            </a:r>
            <a:r>
              <a:rPr lang="es-ES" sz="2000" u="sng" dirty="0" err="1">
                <a:latin typeface="Roboto"/>
                <a:ea typeface="Times New Roman" panose="02020603050405020304" pitchFamily="18" charset="0"/>
                <a:cs typeface="Times New Roman" panose="02020603050405020304" pitchFamily="18" charset="0"/>
                <a:hlinkClick r:id="rId7" tooltip="Arquà Petrarca">
                  <a:extLst>
                    <a:ext uri="{A12FA001-AC4F-418D-AE19-62706E023703}">
                      <ahyp:hlinkClr xmlns:ahyp="http://schemas.microsoft.com/office/drawing/2018/hyperlinkcolor" xmlns="" val="tx"/>
                    </a:ext>
                  </a:extLst>
                </a:hlinkClick>
              </a:rPr>
              <a:t>Arquà</a:t>
            </a:r>
            <a:r>
              <a:rPr lang="es-ES" sz="2000" u="sng" dirty="0">
                <a:latin typeface="Roboto"/>
                <a:ea typeface="Times New Roman" panose="02020603050405020304" pitchFamily="18" charset="0"/>
                <a:cs typeface="Times New Roman" panose="02020603050405020304" pitchFamily="18" charset="0"/>
                <a:hlinkClick r:id="rId7" tooltip="Arquà Petrarca">
                  <a:extLst>
                    <a:ext uri="{A12FA001-AC4F-418D-AE19-62706E023703}">
                      <ahyp:hlinkClr xmlns:ahyp="http://schemas.microsoft.com/office/drawing/2018/hyperlinkcolor" xmlns="" val="tx"/>
                    </a:ext>
                  </a:extLst>
                </a:hlinkClick>
              </a:rPr>
              <a:t> </a:t>
            </a:r>
            <a:r>
              <a:rPr lang="es-ES" sz="2000" u="sng" dirty="0" err="1">
                <a:latin typeface="Roboto"/>
                <a:ea typeface="Times New Roman" panose="02020603050405020304" pitchFamily="18" charset="0"/>
                <a:cs typeface="Times New Roman" panose="02020603050405020304" pitchFamily="18" charset="0"/>
                <a:hlinkClick r:id="rId7" tooltip="Arquà Petrarca">
                  <a:extLst>
                    <a:ext uri="{A12FA001-AC4F-418D-AE19-62706E023703}">
                      <ahyp:hlinkClr xmlns:ahyp="http://schemas.microsoft.com/office/drawing/2018/hyperlinkcolor" xmlns="" val="tx"/>
                    </a:ext>
                  </a:extLst>
                </a:hlinkClick>
              </a:rPr>
              <a:t>Poetrarca</a:t>
            </a:r>
            <a:r>
              <a:rPr lang="es-ES" sz="2000" dirty="0">
                <a:latin typeface="Roboto"/>
                <a:ea typeface="Times New Roman" panose="02020603050405020304" pitchFamily="18" charset="0"/>
                <a:cs typeface="Times New Roman" panose="02020603050405020304" pitchFamily="18" charset="0"/>
              </a:rPr>
              <a:t>, </a:t>
            </a:r>
            <a:r>
              <a:rPr lang="es-ES" sz="2000" u="sng" dirty="0">
                <a:latin typeface="Roboto"/>
                <a:ea typeface="Times New Roman" panose="02020603050405020304" pitchFamily="18" charset="0"/>
                <a:cs typeface="Times New Roman" panose="02020603050405020304" pitchFamily="18" charset="0"/>
                <a:hlinkClick r:id="rId8" tooltip="Padua">
                  <a:extLst>
                    <a:ext uri="{A12FA001-AC4F-418D-AE19-62706E023703}">
                      <ahyp:hlinkClr xmlns:ahyp="http://schemas.microsoft.com/office/drawing/2018/hyperlinkcolor" xmlns="" val="tx"/>
                    </a:ext>
                  </a:extLst>
                </a:hlinkClick>
              </a:rPr>
              <a:t>Padua</a:t>
            </a:r>
            <a:r>
              <a:rPr lang="es-ES" sz="2000" dirty="0">
                <a:latin typeface="Roboto"/>
                <a:ea typeface="Times New Roman" panose="02020603050405020304" pitchFamily="18" charset="0"/>
                <a:cs typeface="Times New Roman" panose="02020603050405020304" pitchFamily="18" charset="0"/>
              </a:rPr>
              <a:t>, </a:t>
            </a:r>
            <a:r>
              <a:rPr lang="es-ES" sz="2000" u="sng" dirty="0">
                <a:latin typeface="Roboto"/>
                <a:ea typeface="Times New Roman" panose="02020603050405020304" pitchFamily="18" charset="0"/>
                <a:cs typeface="Times New Roman" panose="02020603050405020304" pitchFamily="18" charset="0"/>
                <a:hlinkClick r:id="rId9" tooltip="19 de julio">
                  <a:extLst>
                    <a:ext uri="{A12FA001-AC4F-418D-AE19-62706E023703}">
                      <ahyp:hlinkClr xmlns:ahyp="http://schemas.microsoft.com/office/drawing/2018/hyperlinkcolor" xmlns="" val="tx"/>
                    </a:ext>
                  </a:extLst>
                </a:hlinkClick>
              </a:rPr>
              <a:t>19 de julio</a:t>
            </a:r>
            <a:r>
              <a:rPr lang="es-ES" sz="2000" dirty="0">
                <a:latin typeface="Roboto"/>
                <a:ea typeface="Times New Roman" panose="02020603050405020304" pitchFamily="18" charset="0"/>
                <a:cs typeface="Times New Roman" panose="02020603050405020304" pitchFamily="18" charset="0"/>
              </a:rPr>
              <a:t> de </a:t>
            </a:r>
            <a:r>
              <a:rPr lang="es-ES" sz="2000" u="sng" dirty="0">
                <a:latin typeface="Roboto"/>
                <a:ea typeface="Times New Roman" panose="02020603050405020304" pitchFamily="18" charset="0"/>
                <a:cs typeface="Times New Roman" panose="02020603050405020304" pitchFamily="18" charset="0"/>
                <a:hlinkClick r:id="rId10" tooltip="1374">
                  <a:extLst>
                    <a:ext uri="{A12FA001-AC4F-418D-AE19-62706E023703}">
                      <ahyp:hlinkClr xmlns:ahyp="http://schemas.microsoft.com/office/drawing/2018/hyperlinkcolor" xmlns="" val="tx"/>
                    </a:ext>
                  </a:extLst>
                </a:hlinkClick>
              </a:rPr>
              <a:t>1374</a:t>
            </a:r>
            <a:r>
              <a:rPr lang="es-ES" sz="2000" dirty="0">
                <a:latin typeface="Roboto"/>
                <a:ea typeface="Times New Roman" panose="02020603050405020304" pitchFamily="18" charset="0"/>
                <a:cs typeface="Times New Roman" panose="02020603050405020304" pitchFamily="18" charset="0"/>
              </a:rPr>
              <a:t>)</a:t>
            </a:r>
            <a:endParaRPr lang="es-ES" sz="20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tángulo 4">
            <a:extLst>
              <a:ext uri="{FF2B5EF4-FFF2-40B4-BE49-F238E27FC236}">
                <a16:creationId xmlns:a16="http://schemas.microsoft.com/office/drawing/2014/main" xmlns="" id="{7E01BFD2-5066-4C2A-9207-C4B862DD5B17}"/>
              </a:ext>
            </a:extLst>
          </p:cNvPr>
          <p:cNvSpPr/>
          <p:nvPr/>
        </p:nvSpPr>
        <p:spPr>
          <a:xfrm>
            <a:off x="376430" y="170889"/>
            <a:ext cx="4431020" cy="1938992"/>
          </a:xfrm>
          <a:prstGeom prst="rect">
            <a:avLst/>
          </a:prstGeom>
          <a:noFill/>
        </p:spPr>
        <p:txBody>
          <a:bodyPr wrap="none" lIns="91440" tIns="45720" rIns="91440" bIns="45720">
            <a:spAutoFit/>
          </a:bodyPr>
          <a:lstStyle/>
          <a:p>
            <a:pPr algn="ctr"/>
            <a:r>
              <a:rPr lang="es-ES" sz="6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CONTEXTO </a:t>
            </a:r>
          </a:p>
          <a:p>
            <a:pPr algn="ctr"/>
            <a:r>
              <a:rPr lang="es-ES" sz="6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BIOGRAFIA</a:t>
            </a:r>
          </a:p>
        </p:txBody>
      </p:sp>
    </p:spTree>
    <p:extLst>
      <p:ext uri="{BB962C8B-B14F-4D97-AF65-F5344CB8AC3E}">
        <p14:creationId xmlns:p14="http://schemas.microsoft.com/office/powerpoint/2010/main" val="288786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xmlns="" id="{B5DC6C8D-7B50-48EE-98DE-00C258E85E1A}"/>
              </a:ext>
            </a:extLst>
          </p:cNvPr>
          <p:cNvSpPr/>
          <p:nvPr/>
        </p:nvSpPr>
        <p:spPr>
          <a:xfrm>
            <a:off x="160503" y="196933"/>
            <a:ext cx="5658921" cy="923330"/>
          </a:xfrm>
          <a:prstGeom prst="rect">
            <a:avLst/>
          </a:prstGeom>
          <a:noFill/>
        </p:spPr>
        <p:txBody>
          <a:bodyPr wrap="none" lIns="91440" tIns="45720" rIns="91440" bIns="45720">
            <a:spAutoFit/>
          </a:bodyPr>
          <a:lstStyle/>
          <a:p>
            <a:pPr algn="ctr"/>
            <a:r>
              <a:rPr lang="es-E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METRICA Y RIMA</a:t>
            </a:r>
            <a:endParaRPr lang="es-E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2" name="Rectángulo 1">
            <a:extLst>
              <a:ext uri="{FF2B5EF4-FFF2-40B4-BE49-F238E27FC236}">
                <a16:creationId xmlns:a16="http://schemas.microsoft.com/office/drawing/2014/main" xmlns="" id="{9E5289C2-8145-4DBF-B797-4A02A30801BC}"/>
              </a:ext>
            </a:extLst>
          </p:cNvPr>
          <p:cNvSpPr/>
          <p:nvPr/>
        </p:nvSpPr>
        <p:spPr>
          <a:xfrm>
            <a:off x="689429" y="1483120"/>
            <a:ext cx="6096000" cy="4801314"/>
          </a:xfrm>
          <a:prstGeom prst="rect">
            <a:avLst/>
          </a:prstGeom>
        </p:spPr>
        <p:txBody>
          <a:bodyPr>
            <a:spAutoFit/>
          </a:bodyPr>
          <a:lstStyle/>
          <a:p>
            <a:r>
              <a:rPr lang="es-ES" dirty="0">
                <a:latin typeface="Arial" panose="020B0604020202020204" pitchFamily="34" charset="0"/>
              </a:rPr>
              <a:t>Los que escucháis en rimas el desvelo</a:t>
            </a:r>
            <a:r>
              <a:rPr lang="es-ES" dirty="0"/>
              <a:t/>
            </a:r>
            <a:br>
              <a:rPr lang="es-ES" dirty="0"/>
            </a:br>
            <a:r>
              <a:rPr lang="es-ES" dirty="0">
                <a:latin typeface="Arial" panose="020B0604020202020204" pitchFamily="34" charset="0"/>
              </a:rPr>
              <a:t>del suspirar que al corazón nutriera</a:t>
            </a:r>
            <a:r>
              <a:rPr lang="es-ES" dirty="0"/>
              <a:t/>
            </a:r>
            <a:br>
              <a:rPr lang="es-ES" dirty="0"/>
            </a:br>
            <a:r>
              <a:rPr lang="es-ES" dirty="0">
                <a:latin typeface="Arial" panose="020B0604020202020204" pitchFamily="34" charset="0"/>
              </a:rPr>
              <a:t>al primer yerro de la edad primera,</a:t>
            </a:r>
            <a:r>
              <a:rPr lang="es-ES" dirty="0"/>
              <a:t/>
            </a:r>
            <a:br>
              <a:rPr lang="es-ES" dirty="0"/>
            </a:br>
            <a:r>
              <a:rPr lang="es-ES" dirty="0">
                <a:latin typeface="Arial" panose="020B0604020202020204" pitchFamily="34" charset="0"/>
              </a:rPr>
              <a:t>cuando era en parte otro del que hoy suelo;</a:t>
            </a:r>
            <a:r>
              <a:rPr lang="es-ES" dirty="0"/>
              <a:t/>
            </a:r>
            <a:br>
              <a:rPr lang="es-ES" dirty="0"/>
            </a:br>
            <a:r>
              <a:rPr lang="es-ES" dirty="0"/>
              <a:t/>
            </a:r>
            <a:br>
              <a:rPr lang="es-ES" dirty="0"/>
            </a:br>
            <a:r>
              <a:rPr lang="es-ES" dirty="0">
                <a:latin typeface="Arial" panose="020B0604020202020204" pitchFamily="34" charset="0"/>
              </a:rPr>
              <a:t>del vario estilo con que hablo y celo,</a:t>
            </a:r>
            <a:r>
              <a:rPr lang="es-ES" dirty="0"/>
              <a:t/>
            </a:r>
            <a:br>
              <a:rPr lang="es-ES" dirty="0"/>
            </a:br>
            <a:r>
              <a:rPr lang="es-ES" dirty="0">
                <a:latin typeface="Arial" panose="020B0604020202020204" pitchFamily="34" charset="0"/>
              </a:rPr>
              <a:t>entre el dolor y la esperanza huera,</a:t>
            </a:r>
            <a:r>
              <a:rPr lang="es-ES" dirty="0"/>
              <a:t/>
            </a:r>
            <a:br>
              <a:rPr lang="es-ES" dirty="0"/>
            </a:br>
            <a:r>
              <a:rPr lang="es-ES" dirty="0">
                <a:latin typeface="Arial" panose="020B0604020202020204" pitchFamily="34" charset="0"/>
              </a:rPr>
              <a:t>de aquel que, porque amó, de Amor supiera,</a:t>
            </a:r>
            <a:r>
              <a:rPr lang="es-ES" dirty="0"/>
              <a:t/>
            </a:r>
            <a:br>
              <a:rPr lang="es-ES" dirty="0"/>
            </a:br>
            <a:r>
              <a:rPr lang="es-ES" dirty="0">
                <a:latin typeface="Arial" panose="020B0604020202020204" pitchFamily="34" charset="0"/>
              </a:rPr>
              <a:t>no ya perdón, sino piedad anhelo.</a:t>
            </a:r>
            <a:r>
              <a:rPr lang="es-ES" dirty="0"/>
              <a:t/>
            </a:r>
            <a:br>
              <a:rPr lang="es-ES" dirty="0"/>
            </a:br>
            <a:r>
              <a:rPr lang="es-ES" dirty="0"/>
              <a:t/>
            </a:r>
            <a:br>
              <a:rPr lang="es-ES" dirty="0"/>
            </a:br>
            <a:r>
              <a:rPr lang="es-ES" dirty="0">
                <a:latin typeface="Arial" panose="020B0604020202020204" pitchFamily="34" charset="0"/>
              </a:rPr>
              <a:t>Mas ya del vulgo veo cómo en boca</a:t>
            </a:r>
            <a:r>
              <a:rPr lang="es-ES" dirty="0"/>
              <a:t/>
            </a:r>
            <a:br>
              <a:rPr lang="es-ES" dirty="0"/>
            </a:br>
            <a:r>
              <a:rPr lang="es-ES" dirty="0">
                <a:latin typeface="Arial" panose="020B0604020202020204" pitchFamily="34" charset="0"/>
              </a:rPr>
              <a:t>fábula fui gran tiempo en que a menudo</a:t>
            </a:r>
            <a:r>
              <a:rPr lang="es-ES" dirty="0"/>
              <a:t/>
            </a:r>
            <a:br>
              <a:rPr lang="es-ES" dirty="0"/>
            </a:br>
            <a:r>
              <a:rPr lang="es-ES" dirty="0">
                <a:latin typeface="Arial" panose="020B0604020202020204" pitchFamily="34" charset="0"/>
              </a:rPr>
              <a:t>de mí mismo conmigo me sonrojo;</a:t>
            </a:r>
            <a:r>
              <a:rPr lang="es-ES" dirty="0"/>
              <a:t/>
            </a:r>
            <a:br>
              <a:rPr lang="es-ES" dirty="0"/>
            </a:br>
            <a:r>
              <a:rPr lang="es-ES" dirty="0"/>
              <a:t/>
            </a:r>
            <a:br>
              <a:rPr lang="es-ES" dirty="0"/>
            </a:br>
            <a:r>
              <a:rPr lang="es-ES" dirty="0">
                <a:latin typeface="Arial" panose="020B0604020202020204" pitchFamily="34" charset="0"/>
              </a:rPr>
              <a:t>y que es el fruto que mi furia toca,</a:t>
            </a:r>
            <a:r>
              <a:rPr lang="es-ES" dirty="0"/>
              <a:t/>
            </a:r>
            <a:br>
              <a:rPr lang="es-ES" dirty="0"/>
            </a:br>
            <a:r>
              <a:rPr lang="es-ES" dirty="0">
                <a:latin typeface="Arial" panose="020B0604020202020204" pitchFamily="34" charset="0"/>
              </a:rPr>
              <a:t>vergüenza porque entiendo ya y no dudo</a:t>
            </a:r>
            <a:r>
              <a:rPr lang="es-ES" dirty="0"/>
              <a:t/>
            </a:r>
            <a:br>
              <a:rPr lang="es-ES" dirty="0"/>
            </a:br>
            <a:r>
              <a:rPr lang="es-ES" dirty="0">
                <a:latin typeface="Arial" panose="020B0604020202020204" pitchFamily="34" charset="0"/>
              </a:rPr>
              <a:t>que es breve sueño todo humano antojo.</a:t>
            </a:r>
            <a:endParaRPr lang="es-ES" dirty="0"/>
          </a:p>
        </p:txBody>
      </p:sp>
      <p:pic>
        <p:nvPicPr>
          <p:cNvPr id="2052" name="Picture 4" descr="Resultado de imagen de escuela siciliana">
            <a:extLst>
              <a:ext uri="{FF2B5EF4-FFF2-40B4-BE49-F238E27FC236}">
                <a16:creationId xmlns:a16="http://schemas.microsoft.com/office/drawing/2014/main" xmlns="" id="{7CFAC845-F29F-434D-8C01-FEACD92EF9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9071" y="1483120"/>
            <a:ext cx="4838700" cy="333375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xmlns="" id="{3405B48B-C698-4BAF-9F50-752B101F98E8}"/>
              </a:ext>
            </a:extLst>
          </p:cNvPr>
          <p:cNvSpPr/>
          <p:nvPr/>
        </p:nvSpPr>
        <p:spPr>
          <a:xfrm>
            <a:off x="7643667" y="4845898"/>
            <a:ext cx="2013693" cy="369332"/>
          </a:xfrm>
          <a:prstGeom prst="rect">
            <a:avLst/>
          </a:prstGeom>
        </p:spPr>
        <p:txBody>
          <a:bodyPr wrap="none">
            <a:spAutoFit/>
          </a:bodyPr>
          <a:lstStyle/>
          <a:p>
            <a:r>
              <a:rPr lang="es-ES" dirty="0"/>
              <a:t>escuela siciliana</a:t>
            </a:r>
          </a:p>
        </p:txBody>
      </p:sp>
    </p:spTree>
    <p:extLst>
      <p:ext uri="{BB962C8B-B14F-4D97-AF65-F5344CB8AC3E}">
        <p14:creationId xmlns:p14="http://schemas.microsoft.com/office/powerpoint/2010/main" val="677566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xmlns="" id="{E802B48D-EC90-4B39-80DD-EF2148B5CD16}"/>
              </a:ext>
            </a:extLst>
          </p:cNvPr>
          <p:cNvSpPr/>
          <p:nvPr/>
        </p:nvSpPr>
        <p:spPr>
          <a:xfrm>
            <a:off x="145142" y="316032"/>
            <a:ext cx="6861174" cy="1015663"/>
          </a:xfrm>
          <a:prstGeom prst="rect">
            <a:avLst/>
          </a:prstGeom>
          <a:noFill/>
        </p:spPr>
        <p:txBody>
          <a:bodyPr wrap="none" lIns="91440" tIns="45720" rIns="91440" bIns="45720">
            <a:spAutoFit/>
          </a:bodyPr>
          <a:lstStyle/>
          <a:p>
            <a:pPr algn="ctr"/>
            <a:r>
              <a:rPr lang="es-ES" sz="6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CARACTERISTICAS</a:t>
            </a:r>
          </a:p>
        </p:txBody>
      </p:sp>
      <p:sp>
        <p:nvSpPr>
          <p:cNvPr id="4" name="Rectángulo 3">
            <a:extLst>
              <a:ext uri="{FF2B5EF4-FFF2-40B4-BE49-F238E27FC236}">
                <a16:creationId xmlns:a16="http://schemas.microsoft.com/office/drawing/2014/main" xmlns="" id="{0BE6CEA8-0483-4D15-8C19-1D02FE77A158}"/>
              </a:ext>
            </a:extLst>
          </p:cNvPr>
          <p:cNvSpPr/>
          <p:nvPr/>
        </p:nvSpPr>
        <p:spPr>
          <a:xfrm>
            <a:off x="145142" y="1676819"/>
            <a:ext cx="6096000" cy="646331"/>
          </a:xfrm>
          <a:prstGeom prst="rect">
            <a:avLst/>
          </a:prstGeom>
        </p:spPr>
        <p:txBody>
          <a:bodyPr>
            <a:spAutoFit/>
          </a:bodyPr>
          <a:lstStyle/>
          <a:p>
            <a:r>
              <a:rPr lang="es-ES" dirty="0"/>
              <a:t>a) La obra, aunque compuesta de fragmentos, de rime </a:t>
            </a:r>
            <a:r>
              <a:rPr lang="es-ES" dirty="0" err="1"/>
              <a:t>sparse</a:t>
            </a:r>
            <a:r>
              <a:rPr lang="es-ES" dirty="0"/>
              <a:t>, debe ser unitaria. </a:t>
            </a:r>
          </a:p>
        </p:txBody>
      </p:sp>
      <p:sp>
        <p:nvSpPr>
          <p:cNvPr id="5" name="Rectángulo 4">
            <a:extLst>
              <a:ext uri="{FF2B5EF4-FFF2-40B4-BE49-F238E27FC236}">
                <a16:creationId xmlns:a16="http://schemas.microsoft.com/office/drawing/2014/main" xmlns="" id="{CCD92CB5-1F2B-403F-B439-FFE4BEBA2546}"/>
              </a:ext>
            </a:extLst>
          </p:cNvPr>
          <p:cNvSpPr/>
          <p:nvPr/>
        </p:nvSpPr>
        <p:spPr>
          <a:xfrm>
            <a:off x="145142" y="2804165"/>
            <a:ext cx="6096000" cy="646331"/>
          </a:xfrm>
          <a:prstGeom prst="rect">
            <a:avLst/>
          </a:prstGeom>
        </p:spPr>
        <p:txBody>
          <a:bodyPr>
            <a:spAutoFit/>
          </a:bodyPr>
          <a:lstStyle/>
          <a:p>
            <a:r>
              <a:rPr lang="es-ES" dirty="0"/>
              <a:t>b) El hilo argumental del cancionero es la vivencia amorosa que se narra en primera persona. </a:t>
            </a:r>
          </a:p>
        </p:txBody>
      </p:sp>
      <p:sp>
        <p:nvSpPr>
          <p:cNvPr id="6" name="Rectángulo 5">
            <a:extLst>
              <a:ext uri="{FF2B5EF4-FFF2-40B4-BE49-F238E27FC236}">
                <a16:creationId xmlns:a16="http://schemas.microsoft.com/office/drawing/2014/main" xmlns="" id="{97F3F9D7-5FF9-4AFC-AF1A-A6C3999BC9C2}"/>
              </a:ext>
            </a:extLst>
          </p:cNvPr>
          <p:cNvSpPr/>
          <p:nvPr/>
        </p:nvSpPr>
        <p:spPr>
          <a:xfrm>
            <a:off x="145142" y="3991046"/>
            <a:ext cx="6096000" cy="369332"/>
          </a:xfrm>
          <a:prstGeom prst="rect">
            <a:avLst/>
          </a:prstGeom>
        </p:spPr>
        <p:txBody>
          <a:bodyPr>
            <a:spAutoFit/>
          </a:bodyPr>
          <a:lstStyle/>
          <a:p>
            <a:r>
              <a:rPr lang="es-ES" dirty="0"/>
              <a:t>c) Debe estar dedicado a una sola dama. </a:t>
            </a:r>
          </a:p>
        </p:txBody>
      </p:sp>
      <p:sp>
        <p:nvSpPr>
          <p:cNvPr id="7" name="Rectángulo 6">
            <a:extLst>
              <a:ext uri="{FF2B5EF4-FFF2-40B4-BE49-F238E27FC236}">
                <a16:creationId xmlns:a16="http://schemas.microsoft.com/office/drawing/2014/main" xmlns="" id="{77DA148B-B729-4CC3-A2E2-1A4474D56653}"/>
              </a:ext>
            </a:extLst>
          </p:cNvPr>
          <p:cNvSpPr/>
          <p:nvPr/>
        </p:nvSpPr>
        <p:spPr>
          <a:xfrm>
            <a:off x="166915" y="4925483"/>
            <a:ext cx="5558971" cy="646331"/>
          </a:xfrm>
          <a:prstGeom prst="rect">
            <a:avLst/>
          </a:prstGeom>
        </p:spPr>
        <p:txBody>
          <a:bodyPr wrap="square">
            <a:spAutoFit/>
          </a:bodyPr>
          <a:lstStyle/>
          <a:p>
            <a:r>
              <a:rPr lang="es-ES" dirty="0"/>
              <a:t>d) El Cancionero debe tener una secuencia narrativa</a:t>
            </a:r>
          </a:p>
        </p:txBody>
      </p:sp>
      <p:sp>
        <p:nvSpPr>
          <p:cNvPr id="8" name="Rectángulo 7">
            <a:extLst>
              <a:ext uri="{FF2B5EF4-FFF2-40B4-BE49-F238E27FC236}">
                <a16:creationId xmlns:a16="http://schemas.microsoft.com/office/drawing/2014/main" xmlns="" id="{DD043025-9B06-45FB-821B-1398D4E622EB}"/>
              </a:ext>
            </a:extLst>
          </p:cNvPr>
          <p:cNvSpPr/>
          <p:nvPr/>
        </p:nvSpPr>
        <p:spPr>
          <a:xfrm>
            <a:off x="6567715" y="1673226"/>
            <a:ext cx="6096000" cy="369332"/>
          </a:xfrm>
          <a:prstGeom prst="rect">
            <a:avLst/>
          </a:prstGeom>
        </p:spPr>
        <p:txBody>
          <a:bodyPr>
            <a:spAutoFit/>
          </a:bodyPr>
          <a:lstStyle/>
          <a:p>
            <a:r>
              <a:rPr lang="es-ES" dirty="0"/>
              <a:t>e) El tema es el amor, e non solo. </a:t>
            </a:r>
          </a:p>
        </p:txBody>
      </p:sp>
      <p:sp>
        <p:nvSpPr>
          <p:cNvPr id="9" name="Rectángulo 8">
            <a:extLst>
              <a:ext uri="{FF2B5EF4-FFF2-40B4-BE49-F238E27FC236}">
                <a16:creationId xmlns:a16="http://schemas.microsoft.com/office/drawing/2014/main" xmlns="" id="{5B94E33D-9A6A-4C3F-8D7F-9C3F036F1B05}"/>
              </a:ext>
            </a:extLst>
          </p:cNvPr>
          <p:cNvSpPr/>
          <p:nvPr/>
        </p:nvSpPr>
        <p:spPr>
          <a:xfrm>
            <a:off x="6567715" y="2942664"/>
            <a:ext cx="6096000" cy="369332"/>
          </a:xfrm>
          <a:prstGeom prst="rect">
            <a:avLst/>
          </a:prstGeom>
        </p:spPr>
        <p:txBody>
          <a:bodyPr>
            <a:spAutoFit/>
          </a:bodyPr>
          <a:lstStyle/>
          <a:p>
            <a:r>
              <a:rPr lang="es-ES" dirty="0"/>
              <a:t>f) El Cancionero debe ser polimétrico, </a:t>
            </a:r>
          </a:p>
        </p:txBody>
      </p:sp>
    </p:spTree>
    <p:extLst>
      <p:ext uri="{BB962C8B-B14F-4D97-AF65-F5344CB8AC3E}">
        <p14:creationId xmlns:p14="http://schemas.microsoft.com/office/powerpoint/2010/main" val="1349106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xmlns="" id="{C91F4091-69B7-42CD-B11E-C362FA23144D}"/>
              </a:ext>
            </a:extLst>
          </p:cNvPr>
          <p:cNvSpPr/>
          <p:nvPr/>
        </p:nvSpPr>
        <p:spPr>
          <a:xfrm>
            <a:off x="747540" y="247139"/>
            <a:ext cx="2369559" cy="1107996"/>
          </a:xfrm>
          <a:prstGeom prst="rect">
            <a:avLst/>
          </a:prstGeom>
          <a:noFill/>
        </p:spPr>
        <p:txBody>
          <a:bodyPr wrap="none" lIns="91440" tIns="45720" rIns="91440" bIns="45720">
            <a:spAutoFit/>
          </a:bodyPr>
          <a:lstStyle/>
          <a:p>
            <a:pPr algn="ctr"/>
            <a:r>
              <a:rPr lang="es-ES" sz="6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TEMA</a:t>
            </a:r>
            <a:endParaRPr lang="es-ES" sz="6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ectángulo 3">
            <a:extLst>
              <a:ext uri="{FF2B5EF4-FFF2-40B4-BE49-F238E27FC236}">
                <a16:creationId xmlns:a16="http://schemas.microsoft.com/office/drawing/2014/main" xmlns="" id="{5C01F7AD-2BA9-4660-B3CE-1189ABB642F4}"/>
              </a:ext>
            </a:extLst>
          </p:cNvPr>
          <p:cNvSpPr/>
          <p:nvPr/>
        </p:nvSpPr>
        <p:spPr>
          <a:xfrm>
            <a:off x="5972766" y="5000632"/>
            <a:ext cx="6096000" cy="1857368"/>
          </a:xfrm>
          <a:prstGeom prst="rect">
            <a:avLst/>
          </a:prstGeom>
        </p:spPr>
        <p:txBody>
          <a:bodyPr>
            <a:spAutoFit/>
          </a:bodyPr>
          <a:lstStyle/>
          <a:p>
            <a:pPr lvl="0" fontAlgn="base">
              <a:lnSpc>
                <a:spcPct val="107000"/>
              </a:lnSpc>
              <a:spcAft>
                <a:spcPts val="0"/>
              </a:spcAft>
              <a:buSzPts val="1000"/>
              <a:tabLst>
                <a:tab pos="457200" algn="l"/>
              </a:tabLst>
            </a:pPr>
            <a:r>
              <a:rPr lang="es-ES" dirty="0">
                <a:latin typeface="inherit"/>
                <a:ea typeface="Times New Roman" panose="02020603050405020304" pitchFamily="18" charset="0"/>
                <a:cs typeface="Times New Roman" panose="02020603050405020304" pitchFamily="18" charset="0"/>
              </a:rPr>
              <a:t>El tema es el amor </a:t>
            </a:r>
            <a:r>
              <a:rPr lang="es-ES" i="1" dirty="0">
                <a:latin typeface="inherit"/>
                <a:ea typeface="Times New Roman" panose="02020603050405020304" pitchFamily="18" charset="0"/>
                <a:cs typeface="Times New Roman" panose="02020603050405020304" pitchFamily="18" charset="0"/>
              </a:rPr>
              <a:t>e non solo</a:t>
            </a:r>
            <a:r>
              <a:rPr lang="es-ES" dirty="0">
                <a:latin typeface="inherit"/>
                <a:ea typeface="Times New Roman" panose="02020603050405020304" pitchFamily="18" charset="0"/>
                <a:cs typeface="Times New Roman" panose="02020603050405020304" pitchFamily="18" charset="0"/>
              </a:rPr>
              <a:t>. El </a:t>
            </a:r>
            <a:r>
              <a:rPr lang="es-ES" i="1" dirty="0">
                <a:latin typeface="inherit"/>
                <a:ea typeface="Times New Roman" panose="02020603050405020304" pitchFamily="18" charset="0"/>
                <a:cs typeface="Times New Roman" panose="02020603050405020304" pitchFamily="18" charset="0"/>
              </a:rPr>
              <a:t>Cancionero</a:t>
            </a:r>
            <a:r>
              <a:rPr lang="es-ES" dirty="0">
                <a:latin typeface="inherit"/>
                <a:ea typeface="Times New Roman" panose="02020603050405020304" pitchFamily="18" charset="0"/>
                <a:cs typeface="Times New Roman" panose="02020603050405020304" pitchFamily="18" charset="0"/>
              </a:rPr>
              <a:t> se salpica con poemas a la amistad, políticos, morales, patrióticos o anecdóticos que, al poder ser fechados más fácilmente, sirven para acentuar la progresión narrativa de la que se ha hablado en el punto anterior.</a:t>
            </a:r>
            <a:endParaRPr lang="es-ES"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s-ES" b="1" dirty="0">
                <a:latin typeface="Calibri" panose="020F0502020204030204" pitchFamily="34" charset="0"/>
                <a:ea typeface="Times New Roman" panose="02020603050405020304" pitchFamily="18" charset="0"/>
                <a:cs typeface="Times New Roman" panose="02020603050405020304" pitchFamily="18" charset="0"/>
              </a:rPr>
              <a:t> </a:t>
            </a:r>
            <a:endParaRPr lang="es-ES"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40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xmlns="" id="{7B7358EA-9499-4328-A322-793E535F49B5}"/>
              </a:ext>
            </a:extLst>
          </p:cNvPr>
          <p:cNvSpPr/>
          <p:nvPr/>
        </p:nvSpPr>
        <p:spPr>
          <a:xfrm>
            <a:off x="446939" y="270737"/>
            <a:ext cx="5129930" cy="1107996"/>
          </a:xfrm>
          <a:prstGeom prst="rect">
            <a:avLst/>
          </a:prstGeom>
          <a:noFill/>
        </p:spPr>
        <p:txBody>
          <a:bodyPr wrap="none" lIns="91440" tIns="45720" rIns="91440" bIns="45720">
            <a:spAutoFit/>
          </a:bodyPr>
          <a:lstStyle/>
          <a:p>
            <a:pPr algn="ctr"/>
            <a:r>
              <a:rPr lang="es-ES" sz="6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ESTRUCTURA</a:t>
            </a:r>
            <a:endParaRPr lang="es-ES" sz="6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4" name="Rectángulo 3">
            <a:extLst>
              <a:ext uri="{FF2B5EF4-FFF2-40B4-BE49-F238E27FC236}">
                <a16:creationId xmlns:a16="http://schemas.microsoft.com/office/drawing/2014/main" xmlns="" id="{54B63FF0-DAC8-437D-8CF4-A4255C7150F5}"/>
              </a:ext>
            </a:extLst>
          </p:cNvPr>
          <p:cNvSpPr/>
          <p:nvPr/>
        </p:nvSpPr>
        <p:spPr>
          <a:xfrm>
            <a:off x="1117600" y="1536343"/>
            <a:ext cx="6096000" cy="4801314"/>
          </a:xfrm>
          <a:prstGeom prst="rect">
            <a:avLst/>
          </a:prstGeom>
        </p:spPr>
        <p:txBody>
          <a:bodyPr>
            <a:spAutoFit/>
          </a:bodyPr>
          <a:lstStyle/>
          <a:p>
            <a:r>
              <a:rPr lang="es-ES" dirty="0">
                <a:latin typeface="Arial" panose="020B0604020202020204" pitchFamily="34" charset="0"/>
              </a:rPr>
              <a:t>Los que escucháis en rimas el desvelo</a:t>
            </a:r>
            <a:r>
              <a:rPr lang="es-ES" dirty="0"/>
              <a:t/>
            </a:r>
            <a:br>
              <a:rPr lang="es-ES" dirty="0"/>
            </a:br>
            <a:r>
              <a:rPr lang="es-ES" dirty="0">
                <a:latin typeface="Arial" panose="020B0604020202020204" pitchFamily="34" charset="0"/>
              </a:rPr>
              <a:t>del suspirar que al corazón nutriera</a:t>
            </a:r>
            <a:r>
              <a:rPr lang="es-ES" dirty="0"/>
              <a:t/>
            </a:r>
            <a:br>
              <a:rPr lang="es-ES" dirty="0"/>
            </a:br>
            <a:r>
              <a:rPr lang="es-ES" dirty="0">
                <a:latin typeface="Arial" panose="020B0604020202020204" pitchFamily="34" charset="0"/>
              </a:rPr>
              <a:t>al primer yerro de la edad primera,</a:t>
            </a:r>
            <a:r>
              <a:rPr lang="es-ES" dirty="0"/>
              <a:t/>
            </a:r>
            <a:br>
              <a:rPr lang="es-ES" dirty="0"/>
            </a:br>
            <a:r>
              <a:rPr lang="es-ES" dirty="0">
                <a:latin typeface="Arial" panose="020B0604020202020204" pitchFamily="34" charset="0"/>
              </a:rPr>
              <a:t>cuando era en parte otro del que hoy suelo;</a:t>
            </a:r>
            <a:r>
              <a:rPr lang="es-ES" dirty="0"/>
              <a:t/>
            </a:r>
            <a:br>
              <a:rPr lang="es-ES" dirty="0"/>
            </a:br>
            <a:r>
              <a:rPr lang="es-ES" dirty="0"/>
              <a:t/>
            </a:r>
            <a:br>
              <a:rPr lang="es-ES" dirty="0"/>
            </a:br>
            <a:r>
              <a:rPr lang="es-ES" dirty="0">
                <a:latin typeface="Arial" panose="020B0604020202020204" pitchFamily="34" charset="0"/>
              </a:rPr>
              <a:t>del vario estilo con que hablo y celo,</a:t>
            </a:r>
            <a:r>
              <a:rPr lang="es-ES" dirty="0"/>
              <a:t/>
            </a:r>
            <a:br>
              <a:rPr lang="es-ES" dirty="0"/>
            </a:br>
            <a:r>
              <a:rPr lang="es-ES" dirty="0">
                <a:latin typeface="Arial" panose="020B0604020202020204" pitchFamily="34" charset="0"/>
              </a:rPr>
              <a:t>entre el dolor y la esperanza huera,</a:t>
            </a:r>
            <a:r>
              <a:rPr lang="es-ES" dirty="0"/>
              <a:t/>
            </a:r>
            <a:br>
              <a:rPr lang="es-ES" dirty="0"/>
            </a:br>
            <a:r>
              <a:rPr lang="es-ES" dirty="0">
                <a:latin typeface="Arial" panose="020B0604020202020204" pitchFamily="34" charset="0"/>
              </a:rPr>
              <a:t>de aquel que, porque amó, de Amor supiera,</a:t>
            </a:r>
            <a:r>
              <a:rPr lang="es-ES" dirty="0"/>
              <a:t/>
            </a:r>
            <a:br>
              <a:rPr lang="es-ES" dirty="0"/>
            </a:br>
            <a:r>
              <a:rPr lang="es-ES" dirty="0">
                <a:latin typeface="Arial" panose="020B0604020202020204" pitchFamily="34" charset="0"/>
              </a:rPr>
              <a:t>no ya perdón, sino piedad anhelo.</a:t>
            </a:r>
            <a:r>
              <a:rPr lang="es-ES" dirty="0"/>
              <a:t/>
            </a:r>
            <a:br>
              <a:rPr lang="es-ES" dirty="0"/>
            </a:br>
            <a:r>
              <a:rPr lang="es-ES" dirty="0"/>
              <a:t/>
            </a:r>
            <a:br>
              <a:rPr lang="es-ES" dirty="0"/>
            </a:br>
            <a:r>
              <a:rPr lang="es-ES" dirty="0">
                <a:latin typeface="Arial" panose="020B0604020202020204" pitchFamily="34" charset="0"/>
              </a:rPr>
              <a:t>Mas ya del vulgo veo cómo en boca</a:t>
            </a:r>
            <a:r>
              <a:rPr lang="es-ES" dirty="0"/>
              <a:t/>
            </a:r>
            <a:br>
              <a:rPr lang="es-ES" dirty="0"/>
            </a:br>
            <a:r>
              <a:rPr lang="es-ES" dirty="0">
                <a:latin typeface="Arial" panose="020B0604020202020204" pitchFamily="34" charset="0"/>
              </a:rPr>
              <a:t>fábula fui gran tiempo en que a menudo</a:t>
            </a:r>
            <a:r>
              <a:rPr lang="es-ES" dirty="0"/>
              <a:t/>
            </a:r>
            <a:br>
              <a:rPr lang="es-ES" dirty="0"/>
            </a:br>
            <a:r>
              <a:rPr lang="es-ES" dirty="0">
                <a:latin typeface="Arial" panose="020B0604020202020204" pitchFamily="34" charset="0"/>
              </a:rPr>
              <a:t>de mí mismo conmigo me sonrojo;</a:t>
            </a:r>
            <a:r>
              <a:rPr lang="es-ES" dirty="0"/>
              <a:t/>
            </a:r>
            <a:br>
              <a:rPr lang="es-ES" dirty="0"/>
            </a:br>
            <a:r>
              <a:rPr lang="es-ES" dirty="0"/>
              <a:t/>
            </a:r>
            <a:br>
              <a:rPr lang="es-ES" dirty="0"/>
            </a:br>
            <a:r>
              <a:rPr lang="es-ES" dirty="0">
                <a:latin typeface="Arial" panose="020B0604020202020204" pitchFamily="34" charset="0"/>
              </a:rPr>
              <a:t>y que es el fruto que mi furia toca,</a:t>
            </a:r>
            <a:r>
              <a:rPr lang="es-ES" dirty="0"/>
              <a:t/>
            </a:r>
            <a:br>
              <a:rPr lang="es-ES" dirty="0"/>
            </a:br>
            <a:r>
              <a:rPr lang="es-ES" dirty="0">
                <a:latin typeface="Arial" panose="020B0604020202020204" pitchFamily="34" charset="0"/>
              </a:rPr>
              <a:t>vergüenza porque entiendo ya y no dudo</a:t>
            </a:r>
            <a:r>
              <a:rPr lang="es-ES" dirty="0"/>
              <a:t/>
            </a:r>
            <a:br>
              <a:rPr lang="es-ES" dirty="0"/>
            </a:br>
            <a:r>
              <a:rPr lang="es-ES" dirty="0">
                <a:latin typeface="Arial" panose="020B0604020202020204" pitchFamily="34" charset="0"/>
              </a:rPr>
              <a:t>que es breve sueño todo humano antojo.</a:t>
            </a:r>
            <a:endParaRPr lang="es-ES" dirty="0"/>
          </a:p>
        </p:txBody>
      </p:sp>
      <p:sp>
        <p:nvSpPr>
          <p:cNvPr id="5" name="Rectángulo 4">
            <a:extLst>
              <a:ext uri="{FF2B5EF4-FFF2-40B4-BE49-F238E27FC236}">
                <a16:creationId xmlns:a16="http://schemas.microsoft.com/office/drawing/2014/main" xmlns="" id="{784321C4-47A7-439E-B6B7-C82B55D0D706}"/>
              </a:ext>
            </a:extLst>
          </p:cNvPr>
          <p:cNvSpPr/>
          <p:nvPr/>
        </p:nvSpPr>
        <p:spPr>
          <a:xfrm>
            <a:off x="6396926" y="817835"/>
            <a:ext cx="1978427" cy="369332"/>
          </a:xfrm>
          <a:prstGeom prst="rect">
            <a:avLst/>
          </a:prstGeom>
        </p:spPr>
        <p:txBody>
          <a:bodyPr wrap="none">
            <a:spAutoFit/>
          </a:bodyPr>
          <a:lstStyle/>
          <a:p>
            <a:r>
              <a:rPr lang="es-ES" dirty="0"/>
              <a:t>366 fragmentos </a:t>
            </a:r>
          </a:p>
        </p:txBody>
      </p:sp>
      <p:sp>
        <p:nvSpPr>
          <p:cNvPr id="6" name="Rectángulo 5">
            <a:extLst>
              <a:ext uri="{FF2B5EF4-FFF2-40B4-BE49-F238E27FC236}">
                <a16:creationId xmlns:a16="http://schemas.microsoft.com/office/drawing/2014/main" xmlns="" id="{80CE2E50-8908-4B36-8E02-556B47EB8C3F}"/>
              </a:ext>
            </a:extLst>
          </p:cNvPr>
          <p:cNvSpPr/>
          <p:nvPr/>
        </p:nvSpPr>
        <p:spPr>
          <a:xfrm>
            <a:off x="6396926" y="1297202"/>
            <a:ext cx="5239657" cy="646331"/>
          </a:xfrm>
          <a:prstGeom prst="rect">
            <a:avLst/>
          </a:prstGeom>
        </p:spPr>
        <p:txBody>
          <a:bodyPr wrap="square">
            <a:spAutoFit/>
          </a:bodyPr>
          <a:lstStyle/>
          <a:p>
            <a:r>
              <a:rPr lang="es-ES" dirty="0"/>
              <a:t>(317 sonetos, 29 canciones, 9 sextinas, 7 baladas y 4 madrigales)</a:t>
            </a:r>
          </a:p>
        </p:txBody>
      </p:sp>
      <p:sp>
        <p:nvSpPr>
          <p:cNvPr id="7" name="Rectángulo 6">
            <a:extLst>
              <a:ext uri="{FF2B5EF4-FFF2-40B4-BE49-F238E27FC236}">
                <a16:creationId xmlns:a16="http://schemas.microsoft.com/office/drawing/2014/main" xmlns="" id="{D943A9A5-8332-45A9-BB43-6510BBABDDDE}"/>
              </a:ext>
            </a:extLst>
          </p:cNvPr>
          <p:cNvSpPr/>
          <p:nvPr/>
        </p:nvSpPr>
        <p:spPr>
          <a:xfrm>
            <a:off x="8160412" y="2282873"/>
            <a:ext cx="1834156" cy="369332"/>
          </a:xfrm>
          <a:prstGeom prst="rect">
            <a:avLst/>
          </a:prstGeom>
        </p:spPr>
        <p:txBody>
          <a:bodyPr wrap="none">
            <a:spAutoFit/>
          </a:bodyPr>
          <a:lstStyle/>
          <a:p>
            <a:r>
              <a:rPr lang="es-ES" dirty="0"/>
              <a:t>en dos partes: </a:t>
            </a:r>
          </a:p>
        </p:txBody>
      </p:sp>
      <p:sp>
        <p:nvSpPr>
          <p:cNvPr id="8" name="Rectángulo 7">
            <a:extLst>
              <a:ext uri="{FF2B5EF4-FFF2-40B4-BE49-F238E27FC236}">
                <a16:creationId xmlns:a16="http://schemas.microsoft.com/office/drawing/2014/main" xmlns="" id="{44D74EAC-6B11-4E7D-BF42-B97FE5477CAB}"/>
              </a:ext>
            </a:extLst>
          </p:cNvPr>
          <p:cNvSpPr/>
          <p:nvPr/>
        </p:nvSpPr>
        <p:spPr>
          <a:xfrm>
            <a:off x="9444800" y="2982618"/>
            <a:ext cx="2234907" cy="646331"/>
          </a:xfrm>
          <a:prstGeom prst="rect">
            <a:avLst/>
          </a:prstGeom>
        </p:spPr>
        <p:txBody>
          <a:bodyPr wrap="none">
            <a:spAutoFit/>
          </a:bodyPr>
          <a:lstStyle/>
          <a:p>
            <a:r>
              <a:rPr lang="es-ES" dirty="0"/>
              <a:t>las </a:t>
            </a:r>
            <a:r>
              <a:rPr lang="es-ES" i="1" dirty="0"/>
              <a:t>rimas en vida de</a:t>
            </a:r>
          </a:p>
          <a:p>
            <a:r>
              <a:rPr lang="es-ES" i="1" dirty="0"/>
              <a:t> Madonna Laura</a:t>
            </a:r>
            <a:endParaRPr lang="es-ES" dirty="0"/>
          </a:p>
        </p:txBody>
      </p:sp>
      <p:sp>
        <p:nvSpPr>
          <p:cNvPr id="9" name="Rectángulo 8">
            <a:extLst>
              <a:ext uri="{FF2B5EF4-FFF2-40B4-BE49-F238E27FC236}">
                <a16:creationId xmlns:a16="http://schemas.microsoft.com/office/drawing/2014/main" xmlns="" id="{38A1EDBE-3C7B-4713-B312-F1902CCD9B07}"/>
              </a:ext>
            </a:extLst>
          </p:cNvPr>
          <p:cNvSpPr/>
          <p:nvPr/>
        </p:nvSpPr>
        <p:spPr>
          <a:xfrm>
            <a:off x="6646406" y="3001381"/>
            <a:ext cx="2645276" cy="646331"/>
          </a:xfrm>
          <a:prstGeom prst="rect">
            <a:avLst/>
          </a:prstGeom>
        </p:spPr>
        <p:txBody>
          <a:bodyPr wrap="none">
            <a:spAutoFit/>
          </a:bodyPr>
          <a:lstStyle/>
          <a:p>
            <a:r>
              <a:rPr lang="es-ES" dirty="0"/>
              <a:t>las </a:t>
            </a:r>
            <a:r>
              <a:rPr lang="es-ES" i="1" dirty="0"/>
              <a:t>rimas tras la muerte </a:t>
            </a:r>
          </a:p>
          <a:p>
            <a:r>
              <a:rPr lang="es-ES" i="1" dirty="0"/>
              <a:t>de Madonna Laura</a:t>
            </a:r>
            <a:endParaRPr lang="es-ES" dirty="0"/>
          </a:p>
        </p:txBody>
      </p:sp>
      <p:cxnSp>
        <p:nvCxnSpPr>
          <p:cNvPr id="11" name="Conector recto 10">
            <a:extLst>
              <a:ext uri="{FF2B5EF4-FFF2-40B4-BE49-F238E27FC236}">
                <a16:creationId xmlns:a16="http://schemas.microsoft.com/office/drawing/2014/main" xmlns="" id="{D95620CE-5F68-48B2-89F4-1CBEA56284E0}"/>
              </a:ext>
            </a:extLst>
          </p:cNvPr>
          <p:cNvCxnSpPr>
            <a:cxnSpLocks/>
          </p:cNvCxnSpPr>
          <p:nvPr/>
        </p:nvCxnSpPr>
        <p:spPr>
          <a:xfrm>
            <a:off x="9374082" y="2642279"/>
            <a:ext cx="916547" cy="3323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Conector recto 13">
            <a:extLst>
              <a:ext uri="{FF2B5EF4-FFF2-40B4-BE49-F238E27FC236}">
                <a16:creationId xmlns:a16="http://schemas.microsoft.com/office/drawing/2014/main" xmlns="" id="{D309BDB8-A0D2-490E-A4EA-9CC433423DE5}"/>
              </a:ext>
            </a:extLst>
          </p:cNvPr>
          <p:cNvCxnSpPr>
            <a:cxnSpLocks/>
          </p:cNvCxnSpPr>
          <p:nvPr/>
        </p:nvCxnSpPr>
        <p:spPr>
          <a:xfrm flipV="1">
            <a:off x="7905583" y="2640837"/>
            <a:ext cx="776516" cy="3652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ángulo 15">
            <a:extLst>
              <a:ext uri="{FF2B5EF4-FFF2-40B4-BE49-F238E27FC236}">
                <a16:creationId xmlns:a16="http://schemas.microsoft.com/office/drawing/2014/main" xmlns="" id="{B2BFB964-B9E3-4DFD-A941-70CF7AC28398}"/>
              </a:ext>
            </a:extLst>
          </p:cNvPr>
          <p:cNvSpPr/>
          <p:nvPr/>
        </p:nvSpPr>
        <p:spPr>
          <a:xfrm>
            <a:off x="6933057" y="4198067"/>
            <a:ext cx="4488729" cy="369332"/>
          </a:xfrm>
          <a:prstGeom prst="rect">
            <a:avLst/>
          </a:prstGeom>
        </p:spPr>
        <p:txBody>
          <a:bodyPr wrap="none">
            <a:spAutoFit/>
          </a:bodyPr>
          <a:lstStyle/>
          <a:p>
            <a:r>
              <a:rPr lang="es-ES" dirty="0"/>
              <a:t>hojas en blanco entre la composición.</a:t>
            </a:r>
          </a:p>
        </p:txBody>
      </p:sp>
    </p:spTree>
    <p:extLst>
      <p:ext uri="{BB962C8B-B14F-4D97-AF65-F5344CB8AC3E}">
        <p14:creationId xmlns:p14="http://schemas.microsoft.com/office/powerpoint/2010/main" val="3282324484"/>
      </p:ext>
    </p:extLst>
  </p:cSld>
  <p:clrMapOvr>
    <a:masterClrMapping/>
  </p:clrMapOvr>
</p:sld>
</file>

<file path=ppt/theme/theme1.xml><?xml version="1.0" encoding="utf-8"?>
<a:theme xmlns:a="http://schemas.openxmlformats.org/drawingml/2006/main" name="Estela de condensación">
  <a:themeElements>
    <a:clrScheme name="Estela de condensación">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Estela de condensación">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tela de condensació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Estela de condensación</Template>
  <TotalTime>113</TotalTime>
  <Words>685</Words>
  <Application>Microsoft Office PowerPoint</Application>
  <PresentationFormat>Personalització</PresentationFormat>
  <Paragraphs>57</Paragraphs>
  <Slides>6</Slides>
  <Notes>5</Notes>
  <HiddenSlides>0</HiddenSlides>
  <MMClips>0</MMClips>
  <ScaleCrop>false</ScaleCrop>
  <HeadingPairs>
    <vt:vector size="4" baseType="variant">
      <vt:variant>
        <vt:lpstr>Tema</vt:lpstr>
      </vt:variant>
      <vt:variant>
        <vt:i4>1</vt:i4>
      </vt:variant>
      <vt:variant>
        <vt:lpstr>Títols de les diapositives</vt:lpstr>
      </vt:variant>
      <vt:variant>
        <vt:i4>6</vt:i4>
      </vt:variant>
    </vt:vector>
  </HeadingPairs>
  <TitlesOfParts>
    <vt:vector size="7" baseType="lpstr">
      <vt:lpstr>Estela de condensación</vt:lpstr>
      <vt:lpstr>Presentació del PowerPoint</vt:lpstr>
      <vt:lpstr>Presentació del PowerPoint</vt:lpstr>
      <vt:lpstr>Presentació del PowerPoint</vt:lpstr>
      <vt:lpstr>Presentació del PowerPoint</vt:lpstr>
      <vt:lpstr>Presentació del PowerPoint</vt:lpstr>
      <vt:lpstr>Presentació del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Bernardo</dc:creator>
  <cp:lastModifiedBy>Alumnes</cp:lastModifiedBy>
  <cp:revision>12</cp:revision>
  <dcterms:created xsi:type="dcterms:W3CDTF">2019-10-28T09:45:52Z</dcterms:created>
  <dcterms:modified xsi:type="dcterms:W3CDTF">2019-11-06T11:26:12Z</dcterms:modified>
</cp:coreProperties>
</file>